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3" r:id="rId4"/>
    <p:sldId id="264" r:id="rId5"/>
    <p:sldId id="265" r:id="rId6"/>
    <p:sldId id="266" r:id="rId7"/>
    <p:sldId id="262" r:id="rId8"/>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72" d="100"/>
          <a:sy n="72" d="100"/>
        </p:scale>
        <p:origin x="72"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Pt>
            <c:idx val="6"/>
            <c:bubble3D val="0"/>
            <c:spPr>
              <a:solidFill>
                <a:schemeClr val="accent1">
                  <a:lumMod val="60000"/>
                </a:schemeClr>
              </a:solidFill>
              <a:ln>
                <a:noFill/>
              </a:ln>
              <a:effectLst>
                <a:outerShdw blurRad="254000" sx="102000" sy="102000" algn="ctr" rotWithShape="0">
                  <a:prstClr val="black">
                    <a:alpha val="20000"/>
                  </a:prstClr>
                </a:outerShdw>
              </a:effectLst>
            </c:spPr>
          </c:dPt>
          <c:dPt>
            <c:idx val="7"/>
            <c:bubble3D val="0"/>
            <c:spPr>
              <a:solidFill>
                <a:schemeClr val="accent2">
                  <a:lumMod val="60000"/>
                </a:schemeClr>
              </a:solidFill>
              <a:ln>
                <a:noFill/>
              </a:ln>
              <a:effectLst>
                <a:outerShdw blurRad="254000" sx="102000" sy="102000" algn="ctr" rotWithShape="0">
                  <a:prstClr val="black">
                    <a:alpha val="20000"/>
                  </a:prstClr>
                </a:outerShdw>
              </a:effectLst>
            </c:spPr>
          </c:dPt>
          <c:dPt>
            <c:idx val="8"/>
            <c:bubble3D val="0"/>
            <c:spPr>
              <a:solidFill>
                <a:schemeClr val="accent3">
                  <a:lumMod val="60000"/>
                </a:schemeClr>
              </a:solidFill>
              <a:ln>
                <a:noFill/>
              </a:ln>
              <a:effectLst>
                <a:outerShdw blurRad="254000" sx="102000" sy="102000" algn="ctr" rotWithShape="0">
                  <a:prstClr val="black">
                    <a:alpha val="20000"/>
                  </a:prstClr>
                </a:outerShdw>
              </a:effectLst>
            </c:spPr>
          </c:dPt>
          <c:dPt>
            <c:idx val="9"/>
            <c:bubble3D val="0"/>
            <c:spPr>
              <a:solidFill>
                <a:schemeClr val="accent4">
                  <a:lumMod val="60000"/>
                </a:schemeClr>
              </a:solidFill>
              <a:ln>
                <a:noFill/>
              </a:ln>
              <a:effectLst>
                <a:outerShdw blurRad="254000" sx="102000" sy="102000" algn="ctr" rotWithShape="0">
                  <a:prstClr val="black">
                    <a:alpha val="20000"/>
                  </a:prstClr>
                </a:outerShdw>
              </a:effectLst>
            </c:spPr>
          </c:dPt>
          <c:dPt>
            <c:idx val="10"/>
            <c:bubble3D val="0"/>
            <c:spPr>
              <a:solidFill>
                <a:schemeClr val="accent5">
                  <a:lumMod val="60000"/>
                </a:schemeClr>
              </a:solidFill>
              <a:ln>
                <a:noFill/>
              </a:ln>
              <a:effectLst>
                <a:outerShdw blurRad="254000" sx="102000" sy="102000" algn="ctr" rotWithShape="0">
                  <a:prstClr val="black">
                    <a:alpha val="20000"/>
                  </a:prstClr>
                </a:outerShdw>
              </a:effectLst>
            </c:spPr>
          </c:dPt>
          <c:dPt>
            <c:idx val="11"/>
            <c:bubble3D val="0"/>
            <c:spPr>
              <a:solidFill>
                <a:schemeClr val="accent6">
                  <a:lumMod val="60000"/>
                </a:schemeClr>
              </a:solidFill>
              <a:ln>
                <a:noFill/>
              </a:ln>
              <a:effectLst>
                <a:outerShdw blurRad="254000" sx="102000" sy="102000" algn="ctr" rotWithShape="0">
                  <a:prstClr val="black">
                    <a:alpha val="20000"/>
                  </a:prstClr>
                </a:outerShdw>
              </a:effectLst>
            </c:spPr>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Feuil1!$A$2:$A$15</c:f>
              <c:strCache>
                <c:ptCount val="14"/>
                <c:pt idx="0">
                  <c:v>Extraction</c:v>
                </c:pt>
                <c:pt idx="1">
                  <c:v>Construction</c:v>
                </c:pt>
                <c:pt idx="2">
                  <c:v>Transport et entreposage</c:v>
                </c:pt>
                <c:pt idx="3">
                  <c:v>Information et communication</c:v>
                </c:pt>
                <c:pt idx="4">
                  <c:v>Fabrication</c:v>
                </c:pt>
                <c:pt idx="5">
                  <c:v>Electricité et gaz</c:v>
                </c:pt>
                <c:pt idx="6">
                  <c:v>Santé humaine</c:v>
                </c:pt>
                <c:pt idx="7">
                  <c:v>Administration publique et défense</c:v>
                </c:pt>
                <c:pt idx="8">
                  <c:v>Agriculture, sylviculture et pêche</c:v>
                </c:pt>
                <c:pt idx="9">
                  <c:v>Commerce de gros et de détail</c:v>
                </c:pt>
                <c:pt idx="10">
                  <c:v>Distribution d'eau</c:v>
                </c:pt>
                <c:pt idx="11">
                  <c:v>Activités des organisations extraterritoriales</c:v>
                </c:pt>
                <c:pt idx="12">
                  <c:v>Activités _x001f_financières et d'assurances</c:v>
                </c:pt>
                <c:pt idx="13">
                  <c:v>Autres activités de services</c:v>
                </c:pt>
              </c:strCache>
            </c:strRef>
          </c:cat>
          <c:val>
            <c:numRef>
              <c:f>Feuil1!$B$2:$B$15</c:f>
              <c:numCache>
                <c:formatCode>0%</c:formatCode>
                <c:ptCount val="14"/>
                <c:pt idx="0">
                  <c:v>0.19</c:v>
                </c:pt>
                <c:pt idx="1">
                  <c:v>0.15</c:v>
                </c:pt>
                <c:pt idx="2">
                  <c:v>0.15</c:v>
                </c:pt>
                <c:pt idx="3">
                  <c:v>0.1</c:v>
                </c:pt>
                <c:pt idx="4">
                  <c:v>0.08</c:v>
                </c:pt>
                <c:pt idx="5">
                  <c:v>0.06</c:v>
                </c:pt>
                <c:pt idx="6">
                  <c:v>0.08</c:v>
                </c:pt>
                <c:pt idx="7">
                  <c:v>0.05</c:v>
                </c:pt>
                <c:pt idx="8">
                  <c:v>0.04</c:v>
                </c:pt>
                <c:pt idx="9">
                  <c:v>0.04</c:v>
                </c:pt>
                <c:pt idx="10">
                  <c:v>0.03</c:v>
                </c:pt>
                <c:pt idx="11">
                  <c:v>0.01</c:v>
                </c:pt>
                <c:pt idx="12">
                  <c:v>0.01</c:v>
                </c:pt>
                <c:pt idx="13">
                  <c:v>0.01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4"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5157F-EBDE-443A-9860-A90F210CFD41}" type="doc">
      <dgm:prSet loTypeId="urn:microsoft.com/office/officeart/2008/layout/AlternatingPictureBlocks" loCatId="list" qsTypeId="urn:microsoft.com/office/officeart/2005/8/quickstyle/simple5" qsCatId="simple" csTypeId="urn:microsoft.com/office/officeart/2005/8/colors/accent1_2" csCatId="accent1" phldr="1"/>
      <dgm:spPr/>
      <dgm:t>
        <a:bodyPr/>
        <a:lstStyle/>
        <a:p>
          <a:endParaRPr lang="fr-FR"/>
        </a:p>
      </dgm:t>
    </dgm:pt>
    <dgm:pt modelId="{E7F6A4E1-B1A8-417F-8AE7-31A7C87B9B5B}">
      <dgm:prSet phldrT="[Texte]"/>
      <dgm:spPr/>
      <dgm:t>
        <a:bodyPr/>
        <a:lstStyle/>
        <a:p>
          <a:r>
            <a:rPr lang="fr-FR" dirty="0" smtClean="0"/>
            <a:t>Publique </a:t>
          </a:r>
          <a:endParaRPr lang="fr-FR" dirty="0"/>
        </a:p>
      </dgm:t>
    </dgm:pt>
    <dgm:pt modelId="{AF4EC359-6284-4BC8-BA31-EEC7E45BC0F8}" type="parTrans" cxnId="{AEE4262E-C913-4B4C-BE58-DCC1BAF87928}">
      <dgm:prSet/>
      <dgm:spPr/>
      <dgm:t>
        <a:bodyPr/>
        <a:lstStyle/>
        <a:p>
          <a:endParaRPr lang="fr-FR"/>
        </a:p>
      </dgm:t>
    </dgm:pt>
    <dgm:pt modelId="{50923D1C-0660-42A5-BA05-3B364EF85001}" type="sibTrans" cxnId="{AEE4262E-C913-4B4C-BE58-DCC1BAF87928}">
      <dgm:prSet/>
      <dgm:spPr/>
      <dgm:t>
        <a:bodyPr/>
        <a:lstStyle/>
        <a:p>
          <a:endParaRPr lang="fr-FR"/>
        </a:p>
      </dgm:t>
    </dgm:pt>
    <dgm:pt modelId="{1846B9A7-0A6B-49DB-86C6-AD66D0FD111A}">
      <dgm:prSet phldrT="[Texte]"/>
      <dgm:spPr/>
      <dgm:t>
        <a:bodyPr/>
        <a:lstStyle/>
        <a:p>
          <a:r>
            <a:rPr lang="fr-FR" dirty="0" smtClean="0"/>
            <a:t>Privée </a:t>
          </a:r>
          <a:endParaRPr lang="fr-FR" dirty="0"/>
        </a:p>
      </dgm:t>
    </dgm:pt>
    <dgm:pt modelId="{5BF92FCD-7E07-4D3D-957C-BCA7A82A2EDC}" type="parTrans" cxnId="{D2FEE2E1-FB49-4DA2-A923-E785A4AA2299}">
      <dgm:prSet/>
      <dgm:spPr/>
      <dgm:t>
        <a:bodyPr/>
        <a:lstStyle/>
        <a:p>
          <a:endParaRPr lang="fr-FR"/>
        </a:p>
      </dgm:t>
    </dgm:pt>
    <dgm:pt modelId="{416220A1-EF17-4A76-BF0A-F0AEA1E1E00A}" type="sibTrans" cxnId="{D2FEE2E1-FB49-4DA2-A923-E785A4AA2299}">
      <dgm:prSet/>
      <dgm:spPr/>
      <dgm:t>
        <a:bodyPr/>
        <a:lstStyle/>
        <a:p>
          <a:endParaRPr lang="fr-FR"/>
        </a:p>
      </dgm:t>
    </dgm:pt>
    <dgm:pt modelId="{7DB1E9B9-D1F4-4FF0-80E8-5B65CCA74A1E}">
      <dgm:prSet phldrT="[Texte]"/>
      <dgm:spPr/>
      <dgm:t>
        <a:bodyPr/>
        <a:lstStyle/>
        <a:p>
          <a:r>
            <a:rPr lang="fr-FR" dirty="0" smtClean="0"/>
            <a:t>Active </a:t>
          </a:r>
          <a:endParaRPr lang="fr-FR" dirty="0"/>
        </a:p>
      </dgm:t>
    </dgm:pt>
    <dgm:pt modelId="{393BB27B-0025-4478-98FD-EBD1B14F939B}" type="parTrans" cxnId="{4B28362C-4295-46A8-85DF-4C6EFA9F835A}">
      <dgm:prSet/>
      <dgm:spPr/>
      <dgm:t>
        <a:bodyPr/>
        <a:lstStyle/>
        <a:p>
          <a:endParaRPr lang="fr-FR"/>
        </a:p>
      </dgm:t>
    </dgm:pt>
    <dgm:pt modelId="{EA22DC7C-E6EE-4606-81C5-D7C9A1F6EB74}" type="sibTrans" cxnId="{4B28362C-4295-46A8-85DF-4C6EFA9F835A}">
      <dgm:prSet/>
      <dgm:spPr/>
      <dgm:t>
        <a:bodyPr/>
        <a:lstStyle/>
        <a:p>
          <a:endParaRPr lang="fr-FR"/>
        </a:p>
      </dgm:t>
    </dgm:pt>
    <dgm:pt modelId="{07530264-E5D8-440A-AA65-315AB8634E60}">
      <dgm:prSet/>
      <dgm:spPr/>
      <dgm:t>
        <a:bodyPr/>
        <a:lstStyle/>
        <a:p>
          <a:r>
            <a:rPr lang="fr-FR" dirty="0" smtClean="0"/>
            <a:t>Passive </a:t>
          </a:r>
          <a:endParaRPr lang="fr-FR" dirty="0"/>
        </a:p>
      </dgm:t>
    </dgm:pt>
    <dgm:pt modelId="{F64F60A0-C359-4DFD-8D58-C814E075251E}" type="parTrans" cxnId="{46618BCC-70EC-440B-A5FE-D98302DF5B9F}">
      <dgm:prSet/>
      <dgm:spPr/>
      <dgm:t>
        <a:bodyPr/>
        <a:lstStyle/>
        <a:p>
          <a:endParaRPr lang="fr-FR"/>
        </a:p>
      </dgm:t>
    </dgm:pt>
    <dgm:pt modelId="{BD641E70-C6E1-4AF3-A4F9-812BD69370B1}" type="sibTrans" cxnId="{46618BCC-70EC-440B-A5FE-D98302DF5B9F}">
      <dgm:prSet/>
      <dgm:spPr/>
      <dgm:t>
        <a:bodyPr/>
        <a:lstStyle/>
        <a:p>
          <a:endParaRPr lang="fr-FR"/>
        </a:p>
      </dgm:t>
    </dgm:pt>
    <dgm:pt modelId="{00144B2F-9C50-4D54-BC22-A31F7D26C758}" type="pres">
      <dgm:prSet presAssocID="{D535157F-EBDE-443A-9860-A90F210CFD41}" presName="linearFlow" presStyleCnt="0">
        <dgm:presLayoutVars>
          <dgm:dir/>
          <dgm:resizeHandles val="exact"/>
        </dgm:presLayoutVars>
      </dgm:prSet>
      <dgm:spPr/>
    </dgm:pt>
    <dgm:pt modelId="{EF600870-8C50-4E21-BC85-E684D914E5E5}" type="pres">
      <dgm:prSet presAssocID="{E7F6A4E1-B1A8-417F-8AE7-31A7C87B9B5B}" presName="comp" presStyleCnt="0"/>
      <dgm:spPr/>
    </dgm:pt>
    <dgm:pt modelId="{C7973B54-0D49-48DF-AA0A-F23D83ECA570}" type="pres">
      <dgm:prSet presAssocID="{E7F6A4E1-B1A8-417F-8AE7-31A7C87B9B5B}" presName="rect2" presStyleLbl="node1" presStyleIdx="0" presStyleCnt="4">
        <dgm:presLayoutVars>
          <dgm:bulletEnabled val="1"/>
        </dgm:presLayoutVars>
      </dgm:prSet>
      <dgm:spPr/>
      <dgm:t>
        <a:bodyPr/>
        <a:lstStyle/>
        <a:p>
          <a:endParaRPr lang="fr-FR"/>
        </a:p>
      </dgm:t>
    </dgm:pt>
    <dgm:pt modelId="{916D00A6-56EE-463E-961F-DF09624700A9}" type="pres">
      <dgm:prSet presAssocID="{E7F6A4E1-B1A8-417F-8AE7-31A7C87B9B5B}" presName="rect1" presStyleLbl="ln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dgm:spPr>
    </dgm:pt>
    <dgm:pt modelId="{A07CE726-5B54-48FD-9E55-BDD7410EBAC2}" type="pres">
      <dgm:prSet presAssocID="{50923D1C-0660-42A5-BA05-3B364EF85001}" presName="sibTrans" presStyleCnt="0"/>
      <dgm:spPr/>
    </dgm:pt>
    <dgm:pt modelId="{F5A10A43-3DDA-436C-878D-091680089C1E}" type="pres">
      <dgm:prSet presAssocID="{1846B9A7-0A6B-49DB-86C6-AD66D0FD111A}" presName="comp" presStyleCnt="0"/>
      <dgm:spPr/>
    </dgm:pt>
    <dgm:pt modelId="{B726B882-088C-45AC-AD4E-0F927C1E5758}" type="pres">
      <dgm:prSet presAssocID="{1846B9A7-0A6B-49DB-86C6-AD66D0FD111A}" presName="rect2" presStyleLbl="node1" presStyleIdx="1" presStyleCnt="4">
        <dgm:presLayoutVars>
          <dgm:bulletEnabled val="1"/>
        </dgm:presLayoutVars>
      </dgm:prSet>
      <dgm:spPr/>
      <dgm:t>
        <a:bodyPr/>
        <a:lstStyle/>
        <a:p>
          <a:endParaRPr lang="fr-FR"/>
        </a:p>
      </dgm:t>
    </dgm:pt>
    <dgm:pt modelId="{F15FD656-22C8-405D-99AD-FCC38E283DD6}" type="pres">
      <dgm:prSet presAssocID="{1846B9A7-0A6B-49DB-86C6-AD66D0FD111A}" presName="rect1" presStyleLbl="ln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pt>
    <dgm:pt modelId="{D3A05FFC-26F5-4DFF-8139-DEAA41481FD4}" type="pres">
      <dgm:prSet presAssocID="{416220A1-EF17-4A76-BF0A-F0AEA1E1E00A}" presName="sibTrans" presStyleCnt="0"/>
      <dgm:spPr/>
    </dgm:pt>
    <dgm:pt modelId="{FBD7E406-E926-4AA3-946F-BEC7FA9731FB}" type="pres">
      <dgm:prSet presAssocID="{7DB1E9B9-D1F4-4FF0-80E8-5B65CCA74A1E}" presName="comp" presStyleCnt="0"/>
      <dgm:spPr/>
    </dgm:pt>
    <dgm:pt modelId="{691C646D-B511-4E56-AEC3-97488486A613}" type="pres">
      <dgm:prSet presAssocID="{7DB1E9B9-D1F4-4FF0-80E8-5B65CCA74A1E}" presName="rect2" presStyleLbl="node1" presStyleIdx="2" presStyleCnt="4">
        <dgm:presLayoutVars>
          <dgm:bulletEnabled val="1"/>
        </dgm:presLayoutVars>
      </dgm:prSet>
      <dgm:spPr/>
      <dgm:t>
        <a:bodyPr/>
        <a:lstStyle/>
        <a:p>
          <a:endParaRPr lang="fr-FR"/>
        </a:p>
      </dgm:t>
    </dgm:pt>
    <dgm:pt modelId="{A8B42662-CEFF-4AAA-B4C2-AD768A489E3C}" type="pres">
      <dgm:prSet presAssocID="{7DB1E9B9-D1F4-4FF0-80E8-5B65CCA74A1E}" presName="rect1" presStyleLbl="ln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dgm:spPr>
    </dgm:pt>
    <dgm:pt modelId="{9647739D-C723-4644-975F-1202144870EE}" type="pres">
      <dgm:prSet presAssocID="{EA22DC7C-E6EE-4606-81C5-D7C9A1F6EB74}" presName="sibTrans" presStyleCnt="0"/>
      <dgm:spPr/>
    </dgm:pt>
    <dgm:pt modelId="{0D39ECD1-62E4-4951-97A1-03171EE9B9F7}" type="pres">
      <dgm:prSet presAssocID="{07530264-E5D8-440A-AA65-315AB8634E60}" presName="comp" presStyleCnt="0"/>
      <dgm:spPr/>
    </dgm:pt>
    <dgm:pt modelId="{636F49EA-4AE4-43FC-A29C-36464FD55B71}" type="pres">
      <dgm:prSet presAssocID="{07530264-E5D8-440A-AA65-315AB8634E60}" presName="rect2" presStyleLbl="node1" presStyleIdx="3" presStyleCnt="4">
        <dgm:presLayoutVars>
          <dgm:bulletEnabled val="1"/>
        </dgm:presLayoutVars>
      </dgm:prSet>
      <dgm:spPr/>
      <dgm:t>
        <a:bodyPr/>
        <a:lstStyle/>
        <a:p>
          <a:endParaRPr lang="fr-FR"/>
        </a:p>
      </dgm:t>
    </dgm:pt>
    <dgm:pt modelId="{E2047E47-A961-446D-9C1D-6DAD030BF905}" type="pres">
      <dgm:prSet presAssocID="{07530264-E5D8-440A-AA65-315AB8634E60}" presName="rect1" presStyleLbl="ln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dgm:spPr>
    </dgm:pt>
  </dgm:ptLst>
  <dgm:cxnLst>
    <dgm:cxn modelId="{4B28362C-4295-46A8-85DF-4C6EFA9F835A}" srcId="{D535157F-EBDE-443A-9860-A90F210CFD41}" destId="{7DB1E9B9-D1F4-4FF0-80E8-5B65CCA74A1E}" srcOrd="2" destOrd="0" parTransId="{393BB27B-0025-4478-98FD-EBD1B14F939B}" sibTransId="{EA22DC7C-E6EE-4606-81C5-D7C9A1F6EB74}"/>
    <dgm:cxn modelId="{023AB497-35CA-448D-B570-E3732431D601}" type="presOf" srcId="{7DB1E9B9-D1F4-4FF0-80E8-5B65CCA74A1E}" destId="{691C646D-B511-4E56-AEC3-97488486A613}" srcOrd="0" destOrd="0" presId="urn:microsoft.com/office/officeart/2008/layout/AlternatingPictureBlocks"/>
    <dgm:cxn modelId="{5B77A5AD-9E39-4317-9BD3-C92B54CB0A68}" type="presOf" srcId="{E7F6A4E1-B1A8-417F-8AE7-31A7C87B9B5B}" destId="{C7973B54-0D49-48DF-AA0A-F23D83ECA570}" srcOrd="0" destOrd="0" presId="urn:microsoft.com/office/officeart/2008/layout/AlternatingPictureBlocks"/>
    <dgm:cxn modelId="{8BD92885-5C9B-4240-B7F3-E09A73B897C6}" type="presOf" srcId="{07530264-E5D8-440A-AA65-315AB8634E60}" destId="{636F49EA-4AE4-43FC-A29C-36464FD55B71}" srcOrd="0" destOrd="0" presId="urn:microsoft.com/office/officeart/2008/layout/AlternatingPictureBlocks"/>
    <dgm:cxn modelId="{AEE4262E-C913-4B4C-BE58-DCC1BAF87928}" srcId="{D535157F-EBDE-443A-9860-A90F210CFD41}" destId="{E7F6A4E1-B1A8-417F-8AE7-31A7C87B9B5B}" srcOrd="0" destOrd="0" parTransId="{AF4EC359-6284-4BC8-BA31-EEC7E45BC0F8}" sibTransId="{50923D1C-0660-42A5-BA05-3B364EF85001}"/>
    <dgm:cxn modelId="{D2FEE2E1-FB49-4DA2-A923-E785A4AA2299}" srcId="{D535157F-EBDE-443A-9860-A90F210CFD41}" destId="{1846B9A7-0A6B-49DB-86C6-AD66D0FD111A}" srcOrd="1" destOrd="0" parTransId="{5BF92FCD-7E07-4D3D-957C-BCA7A82A2EDC}" sibTransId="{416220A1-EF17-4A76-BF0A-F0AEA1E1E00A}"/>
    <dgm:cxn modelId="{46618BCC-70EC-440B-A5FE-D98302DF5B9F}" srcId="{D535157F-EBDE-443A-9860-A90F210CFD41}" destId="{07530264-E5D8-440A-AA65-315AB8634E60}" srcOrd="3" destOrd="0" parTransId="{F64F60A0-C359-4DFD-8D58-C814E075251E}" sibTransId="{BD641E70-C6E1-4AF3-A4F9-812BD69370B1}"/>
    <dgm:cxn modelId="{41A2E4D9-AEF5-4F7A-9E01-88E86B77D316}" type="presOf" srcId="{1846B9A7-0A6B-49DB-86C6-AD66D0FD111A}" destId="{B726B882-088C-45AC-AD4E-0F927C1E5758}" srcOrd="0" destOrd="0" presId="urn:microsoft.com/office/officeart/2008/layout/AlternatingPictureBlocks"/>
    <dgm:cxn modelId="{927C9A94-2285-47F1-AA91-C681B767FE75}" type="presOf" srcId="{D535157F-EBDE-443A-9860-A90F210CFD41}" destId="{00144B2F-9C50-4D54-BC22-A31F7D26C758}" srcOrd="0" destOrd="0" presId="urn:microsoft.com/office/officeart/2008/layout/AlternatingPictureBlocks"/>
    <dgm:cxn modelId="{D0A6C9DF-4A11-49AC-A1F8-6FA21D8A3EE9}" type="presParOf" srcId="{00144B2F-9C50-4D54-BC22-A31F7D26C758}" destId="{EF600870-8C50-4E21-BC85-E684D914E5E5}" srcOrd="0" destOrd="0" presId="urn:microsoft.com/office/officeart/2008/layout/AlternatingPictureBlocks"/>
    <dgm:cxn modelId="{7E240A9C-758E-4A85-978F-E61183201507}" type="presParOf" srcId="{EF600870-8C50-4E21-BC85-E684D914E5E5}" destId="{C7973B54-0D49-48DF-AA0A-F23D83ECA570}" srcOrd="0" destOrd="0" presId="urn:microsoft.com/office/officeart/2008/layout/AlternatingPictureBlocks"/>
    <dgm:cxn modelId="{7DFA2D3E-6B85-4C4D-9892-9E7462796051}" type="presParOf" srcId="{EF600870-8C50-4E21-BC85-E684D914E5E5}" destId="{916D00A6-56EE-463E-961F-DF09624700A9}" srcOrd="1" destOrd="0" presId="urn:microsoft.com/office/officeart/2008/layout/AlternatingPictureBlocks"/>
    <dgm:cxn modelId="{9D708FA4-F44D-402C-8EDC-EC9A96F0EDDF}" type="presParOf" srcId="{00144B2F-9C50-4D54-BC22-A31F7D26C758}" destId="{A07CE726-5B54-48FD-9E55-BDD7410EBAC2}" srcOrd="1" destOrd="0" presId="urn:microsoft.com/office/officeart/2008/layout/AlternatingPictureBlocks"/>
    <dgm:cxn modelId="{8E923FB1-06AC-4D16-AED6-AF0907A78959}" type="presParOf" srcId="{00144B2F-9C50-4D54-BC22-A31F7D26C758}" destId="{F5A10A43-3DDA-436C-878D-091680089C1E}" srcOrd="2" destOrd="0" presId="urn:microsoft.com/office/officeart/2008/layout/AlternatingPictureBlocks"/>
    <dgm:cxn modelId="{0E0D5BD2-3EB2-4BDA-A254-A3B30B3C0E8C}" type="presParOf" srcId="{F5A10A43-3DDA-436C-878D-091680089C1E}" destId="{B726B882-088C-45AC-AD4E-0F927C1E5758}" srcOrd="0" destOrd="0" presId="urn:microsoft.com/office/officeart/2008/layout/AlternatingPictureBlocks"/>
    <dgm:cxn modelId="{99086BD8-B3C7-4645-B89B-FBC3A6ACCC05}" type="presParOf" srcId="{F5A10A43-3DDA-436C-878D-091680089C1E}" destId="{F15FD656-22C8-405D-99AD-FCC38E283DD6}" srcOrd="1" destOrd="0" presId="urn:microsoft.com/office/officeart/2008/layout/AlternatingPictureBlocks"/>
    <dgm:cxn modelId="{9365976E-40E8-467B-9A3F-2CA754647AAD}" type="presParOf" srcId="{00144B2F-9C50-4D54-BC22-A31F7D26C758}" destId="{D3A05FFC-26F5-4DFF-8139-DEAA41481FD4}" srcOrd="3" destOrd="0" presId="urn:microsoft.com/office/officeart/2008/layout/AlternatingPictureBlocks"/>
    <dgm:cxn modelId="{88A3A89D-129C-47D7-A503-4597034834FC}" type="presParOf" srcId="{00144B2F-9C50-4D54-BC22-A31F7D26C758}" destId="{FBD7E406-E926-4AA3-946F-BEC7FA9731FB}" srcOrd="4" destOrd="0" presId="urn:microsoft.com/office/officeart/2008/layout/AlternatingPictureBlocks"/>
    <dgm:cxn modelId="{C4ED0817-6D1D-4B86-B79D-50D18D72557C}" type="presParOf" srcId="{FBD7E406-E926-4AA3-946F-BEC7FA9731FB}" destId="{691C646D-B511-4E56-AEC3-97488486A613}" srcOrd="0" destOrd="0" presId="urn:microsoft.com/office/officeart/2008/layout/AlternatingPictureBlocks"/>
    <dgm:cxn modelId="{464EF3B8-FE52-4116-B591-49828E8C11B0}" type="presParOf" srcId="{FBD7E406-E926-4AA3-946F-BEC7FA9731FB}" destId="{A8B42662-CEFF-4AAA-B4C2-AD768A489E3C}" srcOrd="1" destOrd="0" presId="urn:microsoft.com/office/officeart/2008/layout/AlternatingPictureBlocks"/>
    <dgm:cxn modelId="{FB63A546-B566-40BD-AF04-CDDDD8AA17BA}" type="presParOf" srcId="{00144B2F-9C50-4D54-BC22-A31F7D26C758}" destId="{9647739D-C723-4644-975F-1202144870EE}" srcOrd="5" destOrd="0" presId="urn:microsoft.com/office/officeart/2008/layout/AlternatingPictureBlocks"/>
    <dgm:cxn modelId="{DF725287-D0F4-42DF-B2C8-909E7EB96F06}" type="presParOf" srcId="{00144B2F-9C50-4D54-BC22-A31F7D26C758}" destId="{0D39ECD1-62E4-4951-97A1-03171EE9B9F7}" srcOrd="6" destOrd="0" presId="urn:microsoft.com/office/officeart/2008/layout/AlternatingPictureBlocks"/>
    <dgm:cxn modelId="{DDBBD06D-CD3C-4FC9-A042-1547B9C365E7}" type="presParOf" srcId="{0D39ECD1-62E4-4951-97A1-03171EE9B9F7}" destId="{636F49EA-4AE4-43FC-A29C-36464FD55B71}" srcOrd="0" destOrd="0" presId="urn:microsoft.com/office/officeart/2008/layout/AlternatingPictureBlocks"/>
    <dgm:cxn modelId="{546F7473-F624-40C3-9DCB-5042E4BE299D}" type="presParOf" srcId="{0D39ECD1-62E4-4951-97A1-03171EE9B9F7}" destId="{E2047E47-A961-446D-9C1D-6DAD030BF905}"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955B54-B96A-40C6-A96F-4FC5514F621C}"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fr-FR"/>
        </a:p>
      </dgm:t>
    </dgm:pt>
    <dgm:pt modelId="{8C694187-1A65-4AD0-9FB7-43262B498342}">
      <dgm:prSet phldrT="[Texte]"/>
      <dgm:spPr/>
      <dgm:t>
        <a:bodyPr/>
        <a:lstStyle/>
        <a:p>
          <a:r>
            <a:rPr lang="fr-FR" dirty="0" smtClean="0"/>
            <a:t>Etablit un délit de trafic d’influence d’agent public étranger et favorise les poursuites en France </a:t>
          </a:r>
          <a:endParaRPr lang="fr-FR" dirty="0"/>
        </a:p>
      </dgm:t>
    </dgm:pt>
    <dgm:pt modelId="{F0A0A6CF-83AD-4989-B633-8F531A80709E}" type="parTrans" cxnId="{70AD3997-DBDE-4FC3-8E68-75F25B019AF8}">
      <dgm:prSet/>
      <dgm:spPr/>
      <dgm:t>
        <a:bodyPr/>
        <a:lstStyle/>
        <a:p>
          <a:endParaRPr lang="fr-FR"/>
        </a:p>
      </dgm:t>
    </dgm:pt>
    <dgm:pt modelId="{DD44C343-77B9-457F-83E7-69E0D6F28D10}" type="sibTrans" cxnId="{70AD3997-DBDE-4FC3-8E68-75F25B019AF8}">
      <dgm:prSet/>
      <dgm:spPr/>
      <dgm:t>
        <a:bodyPr/>
        <a:lstStyle/>
        <a:p>
          <a:endParaRPr lang="fr-FR" dirty="0"/>
        </a:p>
      </dgm:t>
    </dgm:pt>
    <dgm:pt modelId="{D4415DFB-03D3-4317-BFC4-7EC5E5FDF69B}">
      <dgm:prSet phldrT="[Texte]"/>
      <dgm:spPr/>
      <dgm:t>
        <a:bodyPr/>
        <a:lstStyle/>
        <a:p>
          <a:r>
            <a:rPr lang="fr-FR" dirty="0" smtClean="0"/>
            <a:t>Création de l’Agence Française Anticorruption (AFA)</a:t>
          </a:r>
          <a:endParaRPr lang="fr-FR" dirty="0"/>
        </a:p>
      </dgm:t>
    </dgm:pt>
    <dgm:pt modelId="{F6CDBB6C-736F-4FEE-8C94-4BC1E94FF8A2}" type="parTrans" cxnId="{AE246934-65E4-41E6-93AB-1A873CC35B3D}">
      <dgm:prSet/>
      <dgm:spPr/>
      <dgm:t>
        <a:bodyPr/>
        <a:lstStyle/>
        <a:p>
          <a:endParaRPr lang="fr-FR"/>
        </a:p>
      </dgm:t>
    </dgm:pt>
    <dgm:pt modelId="{085C532D-2572-49C0-BE70-E0E191C384DC}" type="sibTrans" cxnId="{AE246934-65E4-41E6-93AB-1A873CC35B3D}">
      <dgm:prSet/>
      <dgm:spPr/>
      <dgm:t>
        <a:bodyPr/>
        <a:lstStyle/>
        <a:p>
          <a:endParaRPr lang="fr-FR" dirty="0"/>
        </a:p>
      </dgm:t>
    </dgm:pt>
    <dgm:pt modelId="{A49DB431-02D1-4547-A1FD-5C1B32487292}">
      <dgm:prSet phldrT="[Texte]"/>
      <dgm:spPr/>
      <dgm:t>
        <a:bodyPr/>
        <a:lstStyle/>
        <a:p>
          <a:r>
            <a:rPr lang="fr-FR" dirty="0" smtClean="0"/>
            <a:t>Création du statut juridique du lanceur d’alerte</a:t>
          </a:r>
          <a:endParaRPr lang="fr-FR" dirty="0"/>
        </a:p>
      </dgm:t>
    </dgm:pt>
    <dgm:pt modelId="{DE679641-58F3-4002-B61C-FB7420B4FC81}" type="parTrans" cxnId="{DE8E369F-9836-44F5-AE32-5C3883698035}">
      <dgm:prSet/>
      <dgm:spPr/>
      <dgm:t>
        <a:bodyPr/>
        <a:lstStyle/>
        <a:p>
          <a:endParaRPr lang="fr-FR"/>
        </a:p>
      </dgm:t>
    </dgm:pt>
    <dgm:pt modelId="{295D43B1-98F7-497A-8D27-2E19E429C48D}" type="sibTrans" cxnId="{DE8E369F-9836-44F5-AE32-5C3883698035}">
      <dgm:prSet/>
      <dgm:spPr/>
      <dgm:t>
        <a:bodyPr/>
        <a:lstStyle/>
        <a:p>
          <a:endParaRPr lang="fr-FR" dirty="0"/>
        </a:p>
      </dgm:t>
    </dgm:pt>
    <dgm:pt modelId="{FF86121B-37CF-438F-AB1F-A64947FB6DAC}">
      <dgm:prSet/>
      <dgm:spPr/>
      <dgm:t>
        <a:bodyPr/>
        <a:lstStyle/>
        <a:p>
          <a:r>
            <a:rPr lang="fr-FR" dirty="0" smtClean="0"/>
            <a:t>Création d’une convention judiciaire d’intérêt public </a:t>
          </a:r>
          <a:endParaRPr lang="fr-FR" dirty="0"/>
        </a:p>
      </dgm:t>
    </dgm:pt>
    <dgm:pt modelId="{F9294A50-7152-4CEA-8405-C1171A46DD33}" type="parTrans" cxnId="{FE3CA932-3C96-4051-964C-EB960AA2FF8A}">
      <dgm:prSet/>
      <dgm:spPr/>
      <dgm:t>
        <a:bodyPr/>
        <a:lstStyle/>
        <a:p>
          <a:endParaRPr lang="fr-FR"/>
        </a:p>
      </dgm:t>
    </dgm:pt>
    <dgm:pt modelId="{3EC1EC8F-12C1-4D4D-A062-AF41BA7E6B00}" type="sibTrans" cxnId="{FE3CA932-3C96-4051-964C-EB960AA2FF8A}">
      <dgm:prSet/>
      <dgm:spPr/>
      <dgm:t>
        <a:bodyPr/>
        <a:lstStyle/>
        <a:p>
          <a:endParaRPr lang="fr-FR" dirty="0"/>
        </a:p>
      </dgm:t>
    </dgm:pt>
    <dgm:pt modelId="{952F5020-58E3-42C4-A517-A8032B472224}">
      <dgm:prSet/>
      <dgm:spPr/>
      <dgm:t>
        <a:bodyPr/>
        <a:lstStyle/>
        <a:p>
          <a:r>
            <a:rPr lang="fr-FR" dirty="0" smtClean="0"/>
            <a:t>Mise en œuvre d’un programme de conformité pour les sociétés françaises de plus de 100 millions d’euros de chiffre d’affaires et d’au moins 500 salariés  </a:t>
          </a:r>
          <a:endParaRPr lang="fr-FR" dirty="0"/>
        </a:p>
      </dgm:t>
    </dgm:pt>
    <dgm:pt modelId="{10703535-B874-43AC-8BB8-B121F8D70825}" type="parTrans" cxnId="{53E67A3D-F50D-4A2D-912F-E0E16DB0A5DC}">
      <dgm:prSet/>
      <dgm:spPr/>
      <dgm:t>
        <a:bodyPr/>
        <a:lstStyle/>
        <a:p>
          <a:endParaRPr lang="fr-FR"/>
        </a:p>
      </dgm:t>
    </dgm:pt>
    <dgm:pt modelId="{88417EF8-84A7-4CB3-89C6-896E3D54AA90}" type="sibTrans" cxnId="{53E67A3D-F50D-4A2D-912F-E0E16DB0A5DC}">
      <dgm:prSet/>
      <dgm:spPr/>
      <dgm:t>
        <a:bodyPr/>
        <a:lstStyle/>
        <a:p>
          <a:endParaRPr lang="fr-FR"/>
        </a:p>
      </dgm:t>
    </dgm:pt>
    <dgm:pt modelId="{8A3D309A-0A71-4996-BA94-3B68B3D1354E}" type="pres">
      <dgm:prSet presAssocID="{D0955B54-B96A-40C6-A96F-4FC5514F621C}" presName="outerComposite" presStyleCnt="0">
        <dgm:presLayoutVars>
          <dgm:chMax val="5"/>
          <dgm:dir/>
          <dgm:resizeHandles val="exact"/>
        </dgm:presLayoutVars>
      </dgm:prSet>
      <dgm:spPr/>
    </dgm:pt>
    <dgm:pt modelId="{DE27B663-AF88-40F9-8222-499912C3EEE3}" type="pres">
      <dgm:prSet presAssocID="{D0955B54-B96A-40C6-A96F-4FC5514F621C}" presName="dummyMaxCanvas" presStyleCnt="0">
        <dgm:presLayoutVars/>
      </dgm:prSet>
      <dgm:spPr/>
    </dgm:pt>
    <dgm:pt modelId="{011D6FCF-EB76-4C70-9697-7A45A17FF485}" type="pres">
      <dgm:prSet presAssocID="{D0955B54-B96A-40C6-A96F-4FC5514F621C}" presName="FiveNodes_1" presStyleLbl="node1" presStyleIdx="0" presStyleCnt="5">
        <dgm:presLayoutVars>
          <dgm:bulletEnabled val="1"/>
        </dgm:presLayoutVars>
      </dgm:prSet>
      <dgm:spPr/>
      <dgm:t>
        <a:bodyPr/>
        <a:lstStyle/>
        <a:p>
          <a:endParaRPr lang="fr-FR"/>
        </a:p>
      </dgm:t>
    </dgm:pt>
    <dgm:pt modelId="{B3D2FF59-6B3B-4D56-9B73-775637FC4D9D}" type="pres">
      <dgm:prSet presAssocID="{D0955B54-B96A-40C6-A96F-4FC5514F621C}" presName="FiveNodes_2" presStyleLbl="node1" presStyleIdx="1" presStyleCnt="5">
        <dgm:presLayoutVars>
          <dgm:bulletEnabled val="1"/>
        </dgm:presLayoutVars>
      </dgm:prSet>
      <dgm:spPr/>
      <dgm:t>
        <a:bodyPr/>
        <a:lstStyle/>
        <a:p>
          <a:endParaRPr lang="fr-FR"/>
        </a:p>
      </dgm:t>
    </dgm:pt>
    <dgm:pt modelId="{30785DB6-0EA2-4872-9601-8D602CE198C2}" type="pres">
      <dgm:prSet presAssocID="{D0955B54-B96A-40C6-A96F-4FC5514F621C}" presName="FiveNodes_3" presStyleLbl="node1" presStyleIdx="2" presStyleCnt="5">
        <dgm:presLayoutVars>
          <dgm:bulletEnabled val="1"/>
        </dgm:presLayoutVars>
      </dgm:prSet>
      <dgm:spPr/>
    </dgm:pt>
    <dgm:pt modelId="{84E55077-37F5-4CC3-A073-A0E88DF5293F}" type="pres">
      <dgm:prSet presAssocID="{D0955B54-B96A-40C6-A96F-4FC5514F621C}" presName="FiveNodes_4" presStyleLbl="node1" presStyleIdx="3" presStyleCnt="5">
        <dgm:presLayoutVars>
          <dgm:bulletEnabled val="1"/>
        </dgm:presLayoutVars>
      </dgm:prSet>
      <dgm:spPr/>
      <dgm:t>
        <a:bodyPr/>
        <a:lstStyle/>
        <a:p>
          <a:endParaRPr lang="fr-FR"/>
        </a:p>
      </dgm:t>
    </dgm:pt>
    <dgm:pt modelId="{77598719-DB89-48DC-B125-64BD019FC22E}" type="pres">
      <dgm:prSet presAssocID="{D0955B54-B96A-40C6-A96F-4FC5514F621C}" presName="FiveNodes_5" presStyleLbl="node1" presStyleIdx="4" presStyleCnt="5">
        <dgm:presLayoutVars>
          <dgm:bulletEnabled val="1"/>
        </dgm:presLayoutVars>
      </dgm:prSet>
      <dgm:spPr/>
      <dgm:t>
        <a:bodyPr/>
        <a:lstStyle/>
        <a:p>
          <a:endParaRPr lang="fr-FR"/>
        </a:p>
      </dgm:t>
    </dgm:pt>
    <dgm:pt modelId="{CB319301-7639-4255-B313-C15E6BACC37A}" type="pres">
      <dgm:prSet presAssocID="{D0955B54-B96A-40C6-A96F-4FC5514F621C}" presName="FiveConn_1-2" presStyleLbl="fgAccFollowNode1" presStyleIdx="0" presStyleCnt="4">
        <dgm:presLayoutVars>
          <dgm:bulletEnabled val="1"/>
        </dgm:presLayoutVars>
      </dgm:prSet>
      <dgm:spPr/>
    </dgm:pt>
    <dgm:pt modelId="{EBAD4032-CCD4-4077-8D4B-90ECEFF3B0AB}" type="pres">
      <dgm:prSet presAssocID="{D0955B54-B96A-40C6-A96F-4FC5514F621C}" presName="FiveConn_2-3" presStyleLbl="fgAccFollowNode1" presStyleIdx="1" presStyleCnt="4">
        <dgm:presLayoutVars>
          <dgm:bulletEnabled val="1"/>
        </dgm:presLayoutVars>
      </dgm:prSet>
      <dgm:spPr/>
    </dgm:pt>
    <dgm:pt modelId="{7B656BDA-7D01-4F45-BA20-0A29C1980481}" type="pres">
      <dgm:prSet presAssocID="{D0955B54-B96A-40C6-A96F-4FC5514F621C}" presName="FiveConn_3-4" presStyleLbl="fgAccFollowNode1" presStyleIdx="2" presStyleCnt="4">
        <dgm:presLayoutVars>
          <dgm:bulletEnabled val="1"/>
        </dgm:presLayoutVars>
      </dgm:prSet>
      <dgm:spPr/>
    </dgm:pt>
    <dgm:pt modelId="{905A74E6-2DD8-4CFE-96A0-2E748071DD23}" type="pres">
      <dgm:prSet presAssocID="{D0955B54-B96A-40C6-A96F-4FC5514F621C}" presName="FiveConn_4-5" presStyleLbl="fgAccFollowNode1" presStyleIdx="3" presStyleCnt="4">
        <dgm:presLayoutVars>
          <dgm:bulletEnabled val="1"/>
        </dgm:presLayoutVars>
      </dgm:prSet>
      <dgm:spPr/>
    </dgm:pt>
    <dgm:pt modelId="{C140A55C-DE4E-4137-BA20-60DD19E2839C}" type="pres">
      <dgm:prSet presAssocID="{D0955B54-B96A-40C6-A96F-4FC5514F621C}" presName="FiveNodes_1_text" presStyleLbl="node1" presStyleIdx="4" presStyleCnt="5">
        <dgm:presLayoutVars>
          <dgm:bulletEnabled val="1"/>
        </dgm:presLayoutVars>
      </dgm:prSet>
      <dgm:spPr/>
      <dgm:t>
        <a:bodyPr/>
        <a:lstStyle/>
        <a:p>
          <a:endParaRPr lang="fr-FR"/>
        </a:p>
      </dgm:t>
    </dgm:pt>
    <dgm:pt modelId="{E3A0A997-6774-45FA-9424-E3AB5FD0D7F9}" type="pres">
      <dgm:prSet presAssocID="{D0955B54-B96A-40C6-A96F-4FC5514F621C}" presName="FiveNodes_2_text" presStyleLbl="node1" presStyleIdx="4" presStyleCnt="5">
        <dgm:presLayoutVars>
          <dgm:bulletEnabled val="1"/>
        </dgm:presLayoutVars>
      </dgm:prSet>
      <dgm:spPr/>
      <dgm:t>
        <a:bodyPr/>
        <a:lstStyle/>
        <a:p>
          <a:endParaRPr lang="fr-FR"/>
        </a:p>
      </dgm:t>
    </dgm:pt>
    <dgm:pt modelId="{76F5573D-4E58-4519-A888-0E02417DEA95}" type="pres">
      <dgm:prSet presAssocID="{D0955B54-B96A-40C6-A96F-4FC5514F621C}" presName="FiveNodes_3_text" presStyleLbl="node1" presStyleIdx="4" presStyleCnt="5">
        <dgm:presLayoutVars>
          <dgm:bulletEnabled val="1"/>
        </dgm:presLayoutVars>
      </dgm:prSet>
      <dgm:spPr/>
    </dgm:pt>
    <dgm:pt modelId="{A5892BF8-FF65-4092-A387-5630DC3F1DB4}" type="pres">
      <dgm:prSet presAssocID="{D0955B54-B96A-40C6-A96F-4FC5514F621C}" presName="FiveNodes_4_text" presStyleLbl="node1" presStyleIdx="4" presStyleCnt="5">
        <dgm:presLayoutVars>
          <dgm:bulletEnabled val="1"/>
        </dgm:presLayoutVars>
      </dgm:prSet>
      <dgm:spPr/>
      <dgm:t>
        <a:bodyPr/>
        <a:lstStyle/>
        <a:p>
          <a:endParaRPr lang="fr-FR"/>
        </a:p>
      </dgm:t>
    </dgm:pt>
    <dgm:pt modelId="{A846293A-1EDC-466A-A2AD-8484CB6AEDF6}" type="pres">
      <dgm:prSet presAssocID="{D0955B54-B96A-40C6-A96F-4FC5514F621C}" presName="FiveNodes_5_text" presStyleLbl="node1" presStyleIdx="4" presStyleCnt="5">
        <dgm:presLayoutVars>
          <dgm:bulletEnabled val="1"/>
        </dgm:presLayoutVars>
      </dgm:prSet>
      <dgm:spPr/>
      <dgm:t>
        <a:bodyPr/>
        <a:lstStyle/>
        <a:p>
          <a:endParaRPr lang="fr-FR"/>
        </a:p>
      </dgm:t>
    </dgm:pt>
  </dgm:ptLst>
  <dgm:cxnLst>
    <dgm:cxn modelId="{2FB09A34-79E2-4C3C-9EBB-9D3BF6446D9D}" type="presOf" srcId="{3EC1EC8F-12C1-4D4D-A062-AF41BA7E6B00}" destId="{905A74E6-2DD8-4CFE-96A0-2E748071DD23}" srcOrd="0" destOrd="0" presId="urn:microsoft.com/office/officeart/2005/8/layout/vProcess5"/>
    <dgm:cxn modelId="{97A05674-22B7-475C-A0D3-4A32312CF233}" type="presOf" srcId="{952F5020-58E3-42C4-A517-A8032B472224}" destId="{A846293A-1EDC-466A-A2AD-8484CB6AEDF6}" srcOrd="1" destOrd="0" presId="urn:microsoft.com/office/officeart/2005/8/layout/vProcess5"/>
    <dgm:cxn modelId="{761ECF71-0FA0-40C8-B66D-8C4980F3E791}" type="presOf" srcId="{D4415DFB-03D3-4317-BFC4-7EC5E5FDF69B}" destId="{E3A0A997-6774-45FA-9424-E3AB5FD0D7F9}" srcOrd="1" destOrd="0" presId="urn:microsoft.com/office/officeart/2005/8/layout/vProcess5"/>
    <dgm:cxn modelId="{630F6B48-8BB0-463B-9E76-C6293FB32D6C}" type="presOf" srcId="{FF86121B-37CF-438F-AB1F-A64947FB6DAC}" destId="{84E55077-37F5-4CC3-A073-A0E88DF5293F}" srcOrd="0" destOrd="0" presId="urn:microsoft.com/office/officeart/2005/8/layout/vProcess5"/>
    <dgm:cxn modelId="{9EED85E2-5B41-43E3-AB44-1B10A884D8D3}" type="presOf" srcId="{952F5020-58E3-42C4-A517-A8032B472224}" destId="{77598719-DB89-48DC-B125-64BD019FC22E}" srcOrd="0" destOrd="0" presId="urn:microsoft.com/office/officeart/2005/8/layout/vProcess5"/>
    <dgm:cxn modelId="{53E67A3D-F50D-4A2D-912F-E0E16DB0A5DC}" srcId="{D0955B54-B96A-40C6-A96F-4FC5514F621C}" destId="{952F5020-58E3-42C4-A517-A8032B472224}" srcOrd="4" destOrd="0" parTransId="{10703535-B874-43AC-8BB8-B121F8D70825}" sibTransId="{88417EF8-84A7-4CB3-89C6-896E3D54AA90}"/>
    <dgm:cxn modelId="{F53A3208-4790-4CF5-AB23-A25664F697E4}" type="presOf" srcId="{A49DB431-02D1-4547-A1FD-5C1B32487292}" destId="{76F5573D-4E58-4519-A888-0E02417DEA95}" srcOrd="1" destOrd="0" presId="urn:microsoft.com/office/officeart/2005/8/layout/vProcess5"/>
    <dgm:cxn modelId="{DE8E369F-9836-44F5-AE32-5C3883698035}" srcId="{D0955B54-B96A-40C6-A96F-4FC5514F621C}" destId="{A49DB431-02D1-4547-A1FD-5C1B32487292}" srcOrd="2" destOrd="0" parTransId="{DE679641-58F3-4002-B61C-FB7420B4FC81}" sibTransId="{295D43B1-98F7-497A-8D27-2E19E429C48D}"/>
    <dgm:cxn modelId="{75F55B74-CBE8-4552-B82C-EB0D5E7525D6}" type="presOf" srcId="{D0955B54-B96A-40C6-A96F-4FC5514F621C}" destId="{8A3D309A-0A71-4996-BA94-3B68B3D1354E}" srcOrd="0" destOrd="0" presId="urn:microsoft.com/office/officeart/2005/8/layout/vProcess5"/>
    <dgm:cxn modelId="{AE246934-65E4-41E6-93AB-1A873CC35B3D}" srcId="{D0955B54-B96A-40C6-A96F-4FC5514F621C}" destId="{D4415DFB-03D3-4317-BFC4-7EC5E5FDF69B}" srcOrd="1" destOrd="0" parTransId="{F6CDBB6C-736F-4FEE-8C94-4BC1E94FF8A2}" sibTransId="{085C532D-2572-49C0-BE70-E0E191C384DC}"/>
    <dgm:cxn modelId="{39E1BECE-BBA7-4C18-A5D8-B29407307E0D}" type="presOf" srcId="{085C532D-2572-49C0-BE70-E0E191C384DC}" destId="{EBAD4032-CCD4-4077-8D4B-90ECEFF3B0AB}" srcOrd="0" destOrd="0" presId="urn:microsoft.com/office/officeart/2005/8/layout/vProcess5"/>
    <dgm:cxn modelId="{D5B970BC-9769-4239-9F07-09DE9D3FEEE1}" type="presOf" srcId="{DD44C343-77B9-457F-83E7-69E0D6F28D10}" destId="{CB319301-7639-4255-B313-C15E6BACC37A}" srcOrd="0" destOrd="0" presId="urn:microsoft.com/office/officeart/2005/8/layout/vProcess5"/>
    <dgm:cxn modelId="{8E1F1FAE-4C00-4C24-AFDC-37E5DDFCF9E4}" type="presOf" srcId="{FF86121B-37CF-438F-AB1F-A64947FB6DAC}" destId="{A5892BF8-FF65-4092-A387-5630DC3F1DB4}" srcOrd="1" destOrd="0" presId="urn:microsoft.com/office/officeart/2005/8/layout/vProcess5"/>
    <dgm:cxn modelId="{70AD3997-DBDE-4FC3-8E68-75F25B019AF8}" srcId="{D0955B54-B96A-40C6-A96F-4FC5514F621C}" destId="{8C694187-1A65-4AD0-9FB7-43262B498342}" srcOrd="0" destOrd="0" parTransId="{F0A0A6CF-83AD-4989-B633-8F531A80709E}" sibTransId="{DD44C343-77B9-457F-83E7-69E0D6F28D10}"/>
    <dgm:cxn modelId="{B4DBBA4E-0EE4-4570-ADB0-660FB01D7447}" type="presOf" srcId="{8C694187-1A65-4AD0-9FB7-43262B498342}" destId="{C140A55C-DE4E-4137-BA20-60DD19E2839C}" srcOrd="1" destOrd="0" presId="urn:microsoft.com/office/officeart/2005/8/layout/vProcess5"/>
    <dgm:cxn modelId="{E067898F-B34B-4F16-99CE-948CBEC71E3A}" type="presOf" srcId="{D4415DFB-03D3-4317-BFC4-7EC5E5FDF69B}" destId="{B3D2FF59-6B3B-4D56-9B73-775637FC4D9D}" srcOrd="0" destOrd="0" presId="urn:microsoft.com/office/officeart/2005/8/layout/vProcess5"/>
    <dgm:cxn modelId="{9257155E-0333-4769-BDA7-B5B5CC449772}" type="presOf" srcId="{8C694187-1A65-4AD0-9FB7-43262B498342}" destId="{011D6FCF-EB76-4C70-9697-7A45A17FF485}" srcOrd="0" destOrd="0" presId="urn:microsoft.com/office/officeart/2005/8/layout/vProcess5"/>
    <dgm:cxn modelId="{9950432C-26D5-400B-820B-055CAEED40BA}" type="presOf" srcId="{295D43B1-98F7-497A-8D27-2E19E429C48D}" destId="{7B656BDA-7D01-4F45-BA20-0A29C1980481}" srcOrd="0" destOrd="0" presId="urn:microsoft.com/office/officeart/2005/8/layout/vProcess5"/>
    <dgm:cxn modelId="{4B0EB345-1CE2-42A1-BB76-43FE573CF0B6}" type="presOf" srcId="{A49DB431-02D1-4547-A1FD-5C1B32487292}" destId="{30785DB6-0EA2-4872-9601-8D602CE198C2}" srcOrd="0" destOrd="0" presId="urn:microsoft.com/office/officeart/2005/8/layout/vProcess5"/>
    <dgm:cxn modelId="{FE3CA932-3C96-4051-964C-EB960AA2FF8A}" srcId="{D0955B54-B96A-40C6-A96F-4FC5514F621C}" destId="{FF86121B-37CF-438F-AB1F-A64947FB6DAC}" srcOrd="3" destOrd="0" parTransId="{F9294A50-7152-4CEA-8405-C1171A46DD33}" sibTransId="{3EC1EC8F-12C1-4D4D-A062-AF41BA7E6B00}"/>
    <dgm:cxn modelId="{FD39EF4B-7AE1-4003-9F50-48221F4EDD2D}" type="presParOf" srcId="{8A3D309A-0A71-4996-BA94-3B68B3D1354E}" destId="{DE27B663-AF88-40F9-8222-499912C3EEE3}" srcOrd="0" destOrd="0" presId="urn:microsoft.com/office/officeart/2005/8/layout/vProcess5"/>
    <dgm:cxn modelId="{E8B4E408-D5C2-4CEF-B4F2-E4F804534C0B}" type="presParOf" srcId="{8A3D309A-0A71-4996-BA94-3B68B3D1354E}" destId="{011D6FCF-EB76-4C70-9697-7A45A17FF485}" srcOrd="1" destOrd="0" presId="urn:microsoft.com/office/officeart/2005/8/layout/vProcess5"/>
    <dgm:cxn modelId="{1CBD2BA2-27B8-4818-BE1F-49E41CF4C283}" type="presParOf" srcId="{8A3D309A-0A71-4996-BA94-3B68B3D1354E}" destId="{B3D2FF59-6B3B-4D56-9B73-775637FC4D9D}" srcOrd="2" destOrd="0" presId="urn:microsoft.com/office/officeart/2005/8/layout/vProcess5"/>
    <dgm:cxn modelId="{1985A806-5916-4735-999B-5AC6BDB85FFC}" type="presParOf" srcId="{8A3D309A-0A71-4996-BA94-3B68B3D1354E}" destId="{30785DB6-0EA2-4872-9601-8D602CE198C2}" srcOrd="3" destOrd="0" presId="urn:microsoft.com/office/officeart/2005/8/layout/vProcess5"/>
    <dgm:cxn modelId="{6A58F360-DC7F-4F80-8AD5-D58E4B738714}" type="presParOf" srcId="{8A3D309A-0A71-4996-BA94-3B68B3D1354E}" destId="{84E55077-37F5-4CC3-A073-A0E88DF5293F}" srcOrd="4" destOrd="0" presId="urn:microsoft.com/office/officeart/2005/8/layout/vProcess5"/>
    <dgm:cxn modelId="{198A936A-6D8B-44A2-9D47-DCA0C3DE1E1C}" type="presParOf" srcId="{8A3D309A-0A71-4996-BA94-3B68B3D1354E}" destId="{77598719-DB89-48DC-B125-64BD019FC22E}" srcOrd="5" destOrd="0" presId="urn:microsoft.com/office/officeart/2005/8/layout/vProcess5"/>
    <dgm:cxn modelId="{82066A90-5C2A-4C4F-B540-2CBC28D9AC09}" type="presParOf" srcId="{8A3D309A-0A71-4996-BA94-3B68B3D1354E}" destId="{CB319301-7639-4255-B313-C15E6BACC37A}" srcOrd="6" destOrd="0" presId="urn:microsoft.com/office/officeart/2005/8/layout/vProcess5"/>
    <dgm:cxn modelId="{B1C5D0A4-B2F2-4370-A300-CB33F84C20D1}" type="presParOf" srcId="{8A3D309A-0A71-4996-BA94-3B68B3D1354E}" destId="{EBAD4032-CCD4-4077-8D4B-90ECEFF3B0AB}" srcOrd="7" destOrd="0" presId="urn:microsoft.com/office/officeart/2005/8/layout/vProcess5"/>
    <dgm:cxn modelId="{D9322E60-EAB5-4C00-B393-C6A3D5270C8B}" type="presParOf" srcId="{8A3D309A-0A71-4996-BA94-3B68B3D1354E}" destId="{7B656BDA-7D01-4F45-BA20-0A29C1980481}" srcOrd="8" destOrd="0" presId="urn:microsoft.com/office/officeart/2005/8/layout/vProcess5"/>
    <dgm:cxn modelId="{EA2F50BF-011C-4F47-A762-787381EBAB9D}" type="presParOf" srcId="{8A3D309A-0A71-4996-BA94-3B68B3D1354E}" destId="{905A74E6-2DD8-4CFE-96A0-2E748071DD23}" srcOrd="9" destOrd="0" presId="urn:microsoft.com/office/officeart/2005/8/layout/vProcess5"/>
    <dgm:cxn modelId="{0D47C4DB-A754-4E40-9A9D-2472E838947D}" type="presParOf" srcId="{8A3D309A-0A71-4996-BA94-3B68B3D1354E}" destId="{C140A55C-DE4E-4137-BA20-60DD19E2839C}" srcOrd="10" destOrd="0" presId="urn:microsoft.com/office/officeart/2005/8/layout/vProcess5"/>
    <dgm:cxn modelId="{D688C11C-CF99-4FE3-AFDD-4A30D7E3A30C}" type="presParOf" srcId="{8A3D309A-0A71-4996-BA94-3B68B3D1354E}" destId="{E3A0A997-6774-45FA-9424-E3AB5FD0D7F9}" srcOrd="11" destOrd="0" presId="urn:microsoft.com/office/officeart/2005/8/layout/vProcess5"/>
    <dgm:cxn modelId="{1F747D8D-E505-4D29-B9A8-D45A483C2919}" type="presParOf" srcId="{8A3D309A-0A71-4996-BA94-3B68B3D1354E}" destId="{76F5573D-4E58-4519-A888-0E02417DEA95}" srcOrd="12" destOrd="0" presId="urn:microsoft.com/office/officeart/2005/8/layout/vProcess5"/>
    <dgm:cxn modelId="{C308B0B7-9501-460A-9457-0E0B313BAA3C}" type="presParOf" srcId="{8A3D309A-0A71-4996-BA94-3B68B3D1354E}" destId="{A5892BF8-FF65-4092-A387-5630DC3F1DB4}" srcOrd="13" destOrd="0" presId="urn:microsoft.com/office/officeart/2005/8/layout/vProcess5"/>
    <dgm:cxn modelId="{68EAF5DB-05FC-4D0A-844F-66396B40C8E8}" type="presParOf" srcId="{8A3D309A-0A71-4996-BA94-3B68B3D1354E}" destId="{A846293A-1EDC-466A-A2AD-8484CB6AEDF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59E43-D16F-4B90-BEA5-5D2F972DDB95}" type="doc">
      <dgm:prSet loTypeId="urn:microsoft.com/office/officeart/2005/8/layout/matrix2" loCatId="matrix" qsTypeId="urn:microsoft.com/office/officeart/2005/8/quickstyle/simple5" qsCatId="simple" csTypeId="urn:microsoft.com/office/officeart/2005/8/colors/accent1_2" csCatId="accent1" phldr="1"/>
      <dgm:spPr/>
      <dgm:t>
        <a:bodyPr/>
        <a:lstStyle/>
        <a:p>
          <a:endParaRPr lang="fr-FR"/>
        </a:p>
      </dgm:t>
    </dgm:pt>
    <dgm:pt modelId="{BF1EDF3E-3C0F-451A-99E1-456DDB6E7605}">
      <dgm:prSet phldrT="[Texte]"/>
      <dgm:spPr/>
      <dgm:t>
        <a:bodyPr/>
        <a:lstStyle/>
        <a:p>
          <a:r>
            <a:rPr lang="fr-FR" dirty="0" smtClean="0"/>
            <a:t>Mission de prévention</a:t>
          </a:r>
          <a:endParaRPr lang="fr-FR" dirty="0"/>
        </a:p>
      </dgm:t>
    </dgm:pt>
    <dgm:pt modelId="{119D8A5A-7B66-4A0F-B255-C8E8819DBDBD}" type="parTrans" cxnId="{51EF4A4F-B4C3-4AC5-83DC-0BE1A5C33D27}">
      <dgm:prSet/>
      <dgm:spPr/>
      <dgm:t>
        <a:bodyPr/>
        <a:lstStyle/>
        <a:p>
          <a:endParaRPr lang="fr-FR"/>
        </a:p>
      </dgm:t>
    </dgm:pt>
    <dgm:pt modelId="{1C0A5D4D-8A11-4282-AF89-AB7EBD520E3C}" type="sibTrans" cxnId="{51EF4A4F-B4C3-4AC5-83DC-0BE1A5C33D27}">
      <dgm:prSet/>
      <dgm:spPr/>
      <dgm:t>
        <a:bodyPr/>
        <a:lstStyle/>
        <a:p>
          <a:endParaRPr lang="fr-FR"/>
        </a:p>
      </dgm:t>
    </dgm:pt>
    <dgm:pt modelId="{5162ABF7-2143-4AF1-A38F-38A5E34C8208}">
      <dgm:prSet phldrT="[Texte]"/>
      <dgm:spPr/>
      <dgm:t>
        <a:bodyPr/>
        <a:lstStyle/>
        <a:p>
          <a:r>
            <a:rPr lang="fr-FR" dirty="0" smtClean="0"/>
            <a:t>Pouvoir de contrôle</a:t>
          </a:r>
          <a:endParaRPr lang="fr-FR" dirty="0"/>
        </a:p>
      </dgm:t>
    </dgm:pt>
    <dgm:pt modelId="{AE13DD88-4AA4-415B-9A2E-E11297E8E186}" type="parTrans" cxnId="{01C4B6A5-9B0E-461F-91D4-9A1FEBC975E5}">
      <dgm:prSet/>
      <dgm:spPr/>
      <dgm:t>
        <a:bodyPr/>
        <a:lstStyle/>
        <a:p>
          <a:endParaRPr lang="fr-FR"/>
        </a:p>
      </dgm:t>
    </dgm:pt>
    <dgm:pt modelId="{75C4748C-F0BB-4A48-893A-70797AF3392C}" type="sibTrans" cxnId="{01C4B6A5-9B0E-461F-91D4-9A1FEBC975E5}">
      <dgm:prSet/>
      <dgm:spPr/>
      <dgm:t>
        <a:bodyPr/>
        <a:lstStyle/>
        <a:p>
          <a:endParaRPr lang="fr-FR"/>
        </a:p>
      </dgm:t>
    </dgm:pt>
    <dgm:pt modelId="{B7C49AC9-D11D-4C92-8497-098E42DC505F}">
      <dgm:prSet phldrT="[Texte]"/>
      <dgm:spPr/>
      <dgm:t>
        <a:bodyPr/>
        <a:lstStyle/>
        <a:p>
          <a:r>
            <a:rPr lang="fr-FR" dirty="0" smtClean="0"/>
            <a:t>Devoir d’information</a:t>
          </a:r>
          <a:endParaRPr lang="fr-FR" dirty="0"/>
        </a:p>
      </dgm:t>
    </dgm:pt>
    <dgm:pt modelId="{84C1F2FA-F7DF-40C4-9415-F4A3F3155319}" type="parTrans" cxnId="{BBE2E8F0-5D83-4BDA-B856-3B34149D30A2}">
      <dgm:prSet/>
      <dgm:spPr/>
      <dgm:t>
        <a:bodyPr/>
        <a:lstStyle/>
        <a:p>
          <a:endParaRPr lang="fr-FR"/>
        </a:p>
      </dgm:t>
    </dgm:pt>
    <dgm:pt modelId="{BD99B5FD-8820-40A0-B7CC-2C73AEBBFE98}" type="sibTrans" cxnId="{BBE2E8F0-5D83-4BDA-B856-3B34149D30A2}">
      <dgm:prSet/>
      <dgm:spPr/>
      <dgm:t>
        <a:bodyPr/>
        <a:lstStyle/>
        <a:p>
          <a:endParaRPr lang="fr-FR"/>
        </a:p>
      </dgm:t>
    </dgm:pt>
    <dgm:pt modelId="{8CF7390C-D48B-40B2-863A-08E19231C491}">
      <dgm:prSet phldrT="[Texte]"/>
      <dgm:spPr/>
      <dgm:t>
        <a:bodyPr/>
        <a:lstStyle/>
        <a:p>
          <a:r>
            <a:rPr lang="fr-FR" dirty="0" smtClean="0"/>
            <a:t>Pouvoir de sanction</a:t>
          </a:r>
          <a:endParaRPr lang="fr-FR" dirty="0"/>
        </a:p>
      </dgm:t>
    </dgm:pt>
    <dgm:pt modelId="{20309A52-002C-4E8B-A2B2-AF9491378CC9}" type="parTrans" cxnId="{5A1692C2-A756-480A-9581-78BCF899A04E}">
      <dgm:prSet/>
      <dgm:spPr/>
      <dgm:t>
        <a:bodyPr/>
        <a:lstStyle/>
        <a:p>
          <a:endParaRPr lang="fr-FR"/>
        </a:p>
      </dgm:t>
    </dgm:pt>
    <dgm:pt modelId="{D9F92693-F0E6-435F-A8C8-AC53D57D911D}" type="sibTrans" cxnId="{5A1692C2-A756-480A-9581-78BCF899A04E}">
      <dgm:prSet/>
      <dgm:spPr/>
      <dgm:t>
        <a:bodyPr/>
        <a:lstStyle/>
        <a:p>
          <a:endParaRPr lang="fr-FR"/>
        </a:p>
      </dgm:t>
    </dgm:pt>
    <dgm:pt modelId="{65A86DCA-2034-4258-BEBB-E4DCA27C1BFC}" type="pres">
      <dgm:prSet presAssocID="{7CD59E43-D16F-4B90-BEA5-5D2F972DDB95}" presName="matrix" presStyleCnt="0">
        <dgm:presLayoutVars>
          <dgm:chMax val="1"/>
          <dgm:dir/>
          <dgm:resizeHandles val="exact"/>
        </dgm:presLayoutVars>
      </dgm:prSet>
      <dgm:spPr/>
    </dgm:pt>
    <dgm:pt modelId="{A6B7E3B8-211F-49EF-A6B8-84D57EFA8147}" type="pres">
      <dgm:prSet presAssocID="{7CD59E43-D16F-4B90-BEA5-5D2F972DDB95}" presName="axisShape" presStyleLbl="bgShp" presStyleIdx="0" presStyleCnt="1"/>
      <dgm:spPr/>
    </dgm:pt>
    <dgm:pt modelId="{AA1C3D2C-3783-4A0B-A625-D50E8EE0866B}" type="pres">
      <dgm:prSet presAssocID="{7CD59E43-D16F-4B90-BEA5-5D2F972DDB95}" presName="rect1" presStyleLbl="node1" presStyleIdx="0" presStyleCnt="4">
        <dgm:presLayoutVars>
          <dgm:chMax val="0"/>
          <dgm:chPref val="0"/>
          <dgm:bulletEnabled val="1"/>
        </dgm:presLayoutVars>
      </dgm:prSet>
      <dgm:spPr/>
    </dgm:pt>
    <dgm:pt modelId="{CBE4F872-419E-4C62-9579-5D6F6A0CE0F2}" type="pres">
      <dgm:prSet presAssocID="{7CD59E43-D16F-4B90-BEA5-5D2F972DDB95}" presName="rect2" presStyleLbl="node1" presStyleIdx="1" presStyleCnt="4">
        <dgm:presLayoutVars>
          <dgm:chMax val="0"/>
          <dgm:chPref val="0"/>
          <dgm:bulletEnabled val="1"/>
        </dgm:presLayoutVars>
      </dgm:prSet>
      <dgm:spPr/>
    </dgm:pt>
    <dgm:pt modelId="{FFAC69EE-B22E-44F8-8670-6DB1C31E0FF9}" type="pres">
      <dgm:prSet presAssocID="{7CD59E43-D16F-4B90-BEA5-5D2F972DDB95}" presName="rect3" presStyleLbl="node1" presStyleIdx="2" presStyleCnt="4">
        <dgm:presLayoutVars>
          <dgm:chMax val="0"/>
          <dgm:chPref val="0"/>
          <dgm:bulletEnabled val="1"/>
        </dgm:presLayoutVars>
      </dgm:prSet>
      <dgm:spPr/>
    </dgm:pt>
    <dgm:pt modelId="{080BAB62-72B8-4F78-8B2B-5E13E1DAF983}" type="pres">
      <dgm:prSet presAssocID="{7CD59E43-D16F-4B90-BEA5-5D2F972DDB95}" presName="rect4" presStyleLbl="node1" presStyleIdx="3" presStyleCnt="4">
        <dgm:presLayoutVars>
          <dgm:chMax val="0"/>
          <dgm:chPref val="0"/>
          <dgm:bulletEnabled val="1"/>
        </dgm:presLayoutVars>
      </dgm:prSet>
      <dgm:spPr/>
    </dgm:pt>
  </dgm:ptLst>
  <dgm:cxnLst>
    <dgm:cxn modelId="{BBE2E8F0-5D83-4BDA-B856-3B34149D30A2}" srcId="{7CD59E43-D16F-4B90-BEA5-5D2F972DDB95}" destId="{B7C49AC9-D11D-4C92-8497-098E42DC505F}" srcOrd="2" destOrd="0" parTransId="{84C1F2FA-F7DF-40C4-9415-F4A3F3155319}" sibTransId="{BD99B5FD-8820-40A0-B7CC-2C73AEBBFE98}"/>
    <dgm:cxn modelId="{0D6213C8-10D6-4F2D-9527-444D3D41B12A}" type="presOf" srcId="{7CD59E43-D16F-4B90-BEA5-5D2F972DDB95}" destId="{65A86DCA-2034-4258-BEBB-E4DCA27C1BFC}" srcOrd="0" destOrd="0" presId="urn:microsoft.com/office/officeart/2005/8/layout/matrix2"/>
    <dgm:cxn modelId="{EAD0BD57-1131-47B3-B7B1-11E845C7E5B4}" type="presOf" srcId="{B7C49AC9-D11D-4C92-8497-098E42DC505F}" destId="{FFAC69EE-B22E-44F8-8670-6DB1C31E0FF9}" srcOrd="0" destOrd="0" presId="urn:microsoft.com/office/officeart/2005/8/layout/matrix2"/>
    <dgm:cxn modelId="{8EB30055-9643-4CCF-9723-E112D10E0F75}" type="presOf" srcId="{5162ABF7-2143-4AF1-A38F-38A5E34C8208}" destId="{CBE4F872-419E-4C62-9579-5D6F6A0CE0F2}" srcOrd="0" destOrd="0" presId="urn:microsoft.com/office/officeart/2005/8/layout/matrix2"/>
    <dgm:cxn modelId="{87627121-E2C6-48BB-BDD2-131A6D3CDA73}" type="presOf" srcId="{8CF7390C-D48B-40B2-863A-08E19231C491}" destId="{080BAB62-72B8-4F78-8B2B-5E13E1DAF983}" srcOrd="0" destOrd="0" presId="urn:microsoft.com/office/officeart/2005/8/layout/matrix2"/>
    <dgm:cxn modelId="{5A1692C2-A756-480A-9581-78BCF899A04E}" srcId="{7CD59E43-D16F-4B90-BEA5-5D2F972DDB95}" destId="{8CF7390C-D48B-40B2-863A-08E19231C491}" srcOrd="3" destOrd="0" parTransId="{20309A52-002C-4E8B-A2B2-AF9491378CC9}" sibTransId="{D9F92693-F0E6-435F-A8C8-AC53D57D911D}"/>
    <dgm:cxn modelId="{AFF1E3B5-52FF-427D-A044-23BBB94F418B}" type="presOf" srcId="{BF1EDF3E-3C0F-451A-99E1-456DDB6E7605}" destId="{AA1C3D2C-3783-4A0B-A625-D50E8EE0866B}" srcOrd="0" destOrd="0" presId="urn:microsoft.com/office/officeart/2005/8/layout/matrix2"/>
    <dgm:cxn modelId="{51EF4A4F-B4C3-4AC5-83DC-0BE1A5C33D27}" srcId="{7CD59E43-D16F-4B90-BEA5-5D2F972DDB95}" destId="{BF1EDF3E-3C0F-451A-99E1-456DDB6E7605}" srcOrd="0" destOrd="0" parTransId="{119D8A5A-7B66-4A0F-B255-C8E8819DBDBD}" sibTransId="{1C0A5D4D-8A11-4282-AF89-AB7EBD520E3C}"/>
    <dgm:cxn modelId="{01C4B6A5-9B0E-461F-91D4-9A1FEBC975E5}" srcId="{7CD59E43-D16F-4B90-BEA5-5D2F972DDB95}" destId="{5162ABF7-2143-4AF1-A38F-38A5E34C8208}" srcOrd="1" destOrd="0" parTransId="{AE13DD88-4AA4-415B-9A2E-E11297E8E186}" sibTransId="{75C4748C-F0BB-4A48-893A-70797AF3392C}"/>
    <dgm:cxn modelId="{CD24F48B-C46E-4AAA-BD40-3982E2EF41D1}" type="presParOf" srcId="{65A86DCA-2034-4258-BEBB-E4DCA27C1BFC}" destId="{A6B7E3B8-211F-49EF-A6B8-84D57EFA8147}" srcOrd="0" destOrd="0" presId="urn:microsoft.com/office/officeart/2005/8/layout/matrix2"/>
    <dgm:cxn modelId="{71C0211B-077B-4A2E-9313-20DD2EE7F264}" type="presParOf" srcId="{65A86DCA-2034-4258-BEBB-E4DCA27C1BFC}" destId="{AA1C3D2C-3783-4A0B-A625-D50E8EE0866B}" srcOrd="1" destOrd="0" presId="urn:microsoft.com/office/officeart/2005/8/layout/matrix2"/>
    <dgm:cxn modelId="{0865DE7A-C198-42FA-A80C-8D7C16EFABB7}" type="presParOf" srcId="{65A86DCA-2034-4258-BEBB-E4DCA27C1BFC}" destId="{CBE4F872-419E-4C62-9579-5D6F6A0CE0F2}" srcOrd="2" destOrd="0" presId="urn:microsoft.com/office/officeart/2005/8/layout/matrix2"/>
    <dgm:cxn modelId="{7CF3C7EB-66C9-469F-B310-A18F4B796CEF}" type="presParOf" srcId="{65A86DCA-2034-4258-BEBB-E4DCA27C1BFC}" destId="{FFAC69EE-B22E-44F8-8670-6DB1C31E0FF9}" srcOrd="3" destOrd="0" presId="urn:microsoft.com/office/officeart/2005/8/layout/matrix2"/>
    <dgm:cxn modelId="{989E769B-EEF4-401E-8D25-69678F497D51}" type="presParOf" srcId="{65A86DCA-2034-4258-BEBB-E4DCA27C1BFC}" destId="{080BAB62-72B8-4F78-8B2B-5E13E1DAF983}"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73B54-0D49-48DF-AA0A-F23D83ECA570}">
      <dsp:nvSpPr>
        <dsp:cNvPr id="0" name=""/>
        <dsp:cNvSpPr/>
      </dsp:nvSpPr>
      <dsp:spPr>
        <a:xfrm>
          <a:off x="2214155" y="102"/>
          <a:ext cx="1227850" cy="555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Publique </a:t>
          </a:r>
          <a:endParaRPr lang="fr-FR" sz="2300" kern="1200" dirty="0"/>
        </a:p>
      </dsp:txBody>
      <dsp:txXfrm>
        <a:off x="2214155" y="102"/>
        <a:ext cx="1227850" cy="555336"/>
      </dsp:txXfrm>
    </dsp:sp>
    <dsp:sp modelId="{916D00A6-56EE-463E-961F-DF09624700A9}">
      <dsp:nvSpPr>
        <dsp:cNvPr id="0" name=""/>
        <dsp:cNvSpPr/>
      </dsp:nvSpPr>
      <dsp:spPr>
        <a:xfrm>
          <a:off x="1609393" y="102"/>
          <a:ext cx="549783" cy="55533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000" r="-1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726B882-088C-45AC-AD4E-0F927C1E5758}">
      <dsp:nvSpPr>
        <dsp:cNvPr id="0" name=""/>
        <dsp:cNvSpPr/>
      </dsp:nvSpPr>
      <dsp:spPr>
        <a:xfrm>
          <a:off x="1609393" y="647070"/>
          <a:ext cx="1227850" cy="555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Privée </a:t>
          </a:r>
          <a:endParaRPr lang="fr-FR" sz="2300" kern="1200" dirty="0"/>
        </a:p>
      </dsp:txBody>
      <dsp:txXfrm>
        <a:off x="1609393" y="647070"/>
        <a:ext cx="1227850" cy="555336"/>
      </dsp:txXfrm>
    </dsp:sp>
    <dsp:sp modelId="{F15FD656-22C8-405D-99AD-FCC38E283DD6}">
      <dsp:nvSpPr>
        <dsp:cNvPr id="0" name=""/>
        <dsp:cNvSpPr/>
      </dsp:nvSpPr>
      <dsp:spPr>
        <a:xfrm>
          <a:off x="2892221" y="647070"/>
          <a:ext cx="549783" cy="55533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91C646D-B511-4E56-AEC3-97488486A613}">
      <dsp:nvSpPr>
        <dsp:cNvPr id="0" name=""/>
        <dsp:cNvSpPr/>
      </dsp:nvSpPr>
      <dsp:spPr>
        <a:xfrm>
          <a:off x="2214155" y="1294037"/>
          <a:ext cx="1227850" cy="555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Active </a:t>
          </a:r>
          <a:endParaRPr lang="fr-FR" sz="2300" kern="1200" dirty="0"/>
        </a:p>
      </dsp:txBody>
      <dsp:txXfrm>
        <a:off x="2214155" y="1294037"/>
        <a:ext cx="1227850" cy="555336"/>
      </dsp:txXfrm>
    </dsp:sp>
    <dsp:sp modelId="{A8B42662-CEFF-4AAA-B4C2-AD768A489E3C}">
      <dsp:nvSpPr>
        <dsp:cNvPr id="0" name=""/>
        <dsp:cNvSpPr/>
      </dsp:nvSpPr>
      <dsp:spPr>
        <a:xfrm>
          <a:off x="1609393" y="1294037"/>
          <a:ext cx="549783" cy="55533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0" r="-10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36F49EA-4AE4-43FC-A29C-36464FD55B71}">
      <dsp:nvSpPr>
        <dsp:cNvPr id="0" name=""/>
        <dsp:cNvSpPr/>
      </dsp:nvSpPr>
      <dsp:spPr>
        <a:xfrm>
          <a:off x="1609393" y="1941005"/>
          <a:ext cx="1227850" cy="55533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Passive </a:t>
          </a:r>
          <a:endParaRPr lang="fr-FR" sz="2300" kern="1200" dirty="0"/>
        </a:p>
      </dsp:txBody>
      <dsp:txXfrm>
        <a:off x="1609393" y="1941005"/>
        <a:ext cx="1227850" cy="555336"/>
      </dsp:txXfrm>
    </dsp:sp>
    <dsp:sp modelId="{E2047E47-A961-446D-9C1D-6DAD030BF905}">
      <dsp:nvSpPr>
        <dsp:cNvPr id="0" name=""/>
        <dsp:cNvSpPr/>
      </dsp:nvSpPr>
      <dsp:spPr>
        <a:xfrm>
          <a:off x="2892221" y="1941005"/>
          <a:ext cx="549783" cy="55533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D6FCF-EB76-4C70-9697-7A45A17FF485}">
      <dsp:nvSpPr>
        <dsp:cNvPr id="0" name=""/>
        <dsp:cNvSpPr/>
      </dsp:nvSpPr>
      <dsp:spPr>
        <a:xfrm>
          <a:off x="0" y="0"/>
          <a:ext cx="8845532" cy="5704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t>Etablit un délit de trafic d’influence d’agent public étranger et favorise les poursuites en France </a:t>
          </a:r>
          <a:endParaRPr lang="fr-FR" sz="1500" kern="1200" dirty="0"/>
        </a:p>
      </dsp:txBody>
      <dsp:txXfrm>
        <a:off x="16709" y="16709"/>
        <a:ext cx="8163195" cy="537060"/>
      </dsp:txXfrm>
    </dsp:sp>
    <dsp:sp modelId="{B3D2FF59-6B3B-4D56-9B73-775637FC4D9D}">
      <dsp:nvSpPr>
        <dsp:cNvPr id="0" name=""/>
        <dsp:cNvSpPr/>
      </dsp:nvSpPr>
      <dsp:spPr>
        <a:xfrm>
          <a:off x="660543" y="649712"/>
          <a:ext cx="8845532" cy="5704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t>Création de l’Agence Française Anticorruption (AFA)</a:t>
          </a:r>
          <a:endParaRPr lang="fr-FR" sz="1500" kern="1200" dirty="0"/>
        </a:p>
      </dsp:txBody>
      <dsp:txXfrm>
        <a:off x="677252" y="666421"/>
        <a:ext cx="7780760" cy="537060"/>
      </dsp:txXfrm>
    </dsp:sp>
    <dsp:sp modelId="{30785DB6-0EA2-4872-9601-8D602CE198C2}">
      <dsp:nvSpPr>
        <dsp:cNvPr id="0" name=""/>
        <dsp:cNvSpPr/>
      </dsp:nvSpPr>
      <dsp:spPr>
        <a:xfrm>
          <a:off x="1321086" y="1299424"/>
          <a:ext cx="8845532" cy="5704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t>Création du statut juridique du lanceur d’alerte</a:t>
          </a:r>
          <a:endParaRPr lang="fr-FR" sz="1500" kern="1200" dirty="0"/>
        </a:p>
      </dsp:txBody>
      <dsp:txXfrm>
        <a:off x="1337795" y="1316133"/>
        <a:ext cx="7780760" cy="537060"/>
      </dsp:txXfrm>
    </dsp:sp>
    <dsp:sp modelId="{84E55077-37F5-4CC3-A073-A0E88DF5293F}">
      <dsp:nvSpPr>
        <dsp:cNvPr id="0" name=""/>
        <dsp:cNvSpPr/>
      </dsp:nvSpPr>
      <dsp:spPr>
        <a:xfrm>
          <a:off x="1981629" y="1949136"/>
          <a:ext cx="8845532" cy="5704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t>Création d’une convention judiciaire d’intérêt public </a:t>
          </a:r>
          <a:endParaRPr lang="fr-FR" sz="1500" kern="1200" dirty="0"/>
        </a:p>
      </dsp:txBody>
      <dsp:txXfrm>
        <a:off x="1998338" y="1965845"/>
        <a:ext cx="7780760" cy="537060"/>
      </dsp:txXfrm>
    </dsp:sp>
    <dsp:sp modelId="{77598719-DB89-48DC-B125-64BD019FC22E}">
      <dsp:nvSpPr>
        <dsp:cNvPr id="0" name=""/>
        <dsp:cNvSpPr/>
      </dsp:nvSpPr>
      <dsp:spPr>
        <a:xfrm>
          <a:off x="2642172" y="2598848"/>
          <a:ext cx="8845532" cy="5704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fr-FR" sz="1500" kern="1200" dirty="0" smtClean="0"/>
            <a:t>Mise en œuvre d’un programme de conformité pour les sociétés françaises de plus de 100 millions d’euros de chiffre d’affaires et d’au moins 500 salariés  </a:t>
          </a:r>
          <a:endParaRPr lang="fr-FR" sz="1500" kern="1200" dirty="0"/>
        </a:p>
      </dsp:txBody>
      <dsp:txXfrm>
        <a:off x="2658881" y="2615557"/>
        <a:ext cx="7780760" cy="537060"/>
      </dsp:txXfrm>
    </dsp:sp>
    <dsp:sp modelId="{CB319301-7639-4255-B313-C15E6BACC37A}">
      <dsp:nvSpPr>
        <dsp:cNvPr id="0" name=""/>
        <dsp:cNvSpPr/>
      </dsp:nvSpPr>
      <dsp:spPr>
        <a:xfrm>
          <a:off x="8474721" y="416766"/>
          <a:ext cx="370811" cy="37081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fr-FR" sz="1600" kern="1200" dirty="0"/>
        </a:p>
      </dsp:txBody>
      <dsp:txXfrm>
        <a:off x="8558153" y="416766"/>
        <a:ext cx="203947" cy="279035"/>
      </dsp:txXfrm>
    </dsp:sp>
    <dsp:sp modelId="{EBAD4032-CCD4-4077-8D4B-90ECEFF3B0AB}">
      <dsp:nvSpPr>
        <dsp:cNvPr id="0" name=""/>
        <dsp:cNvSpPr/>
      </dsp:nvSpPr>
      <dsp:spPr>
        <a:xfrm>
          <a:off x="9135264" y="1066478"/>
          <a:ext cx="370811" cy="37081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fr-FR" sz="1600" kern="1200" dirty="0"/>
        </a:p>
      </dsp:txBody>
      <dsp:txXfrm>
        <a:off x="9218696" y="1066478"/>
        <a:ext cx="203947" cy="279035"/>
      </dsp:txXfrm>
    </dsp:sp>
    <dsp:sp modelId="{7B656BDA-7D01-4F45-BA20-0A29C1980481}">
      <dsp:nvSpPr>
        <dsp:cNvPr id="0" name=""/>
        <dsp:cNvSpPr/>
      </dsp:nvSpPr>
      <dsp:spPr>
        <a:xfrm>
          <a:off x="9795807" y="1706682"/>
          <a:ext cx="370811" cy="37081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fr-FR" sz="1600" kern="1200" dirty="0"/>
        </a:p>
      </dsp:txBody>
      <dsp:txXfrm>
        <a:off x="9879239" y="1706682"/>
        <a:ext cx="203947" cy="279035"/>
      </dsp:txXfrm>
    </dsp:sp>
    <dsp:sp modelId="{905A74E6-2DD8-4CFE-96A0-2E748071DD23}">
      <dsp:nvSpPr>
        <dsp:cNvPr id="0" name=""/>
        <dsp:cNvSpPr/>
      </dsp:nvSpPr>
      <dsp:spPr>
        <a:xfrm>
          <a:off x="10456350" y="2362733"/>
          <a:ext cx="370811" cy="370811"/>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fr-FR" sz="1600" kern="1200" dirty="0"/>
        </a:p>
      </dsp:txBody>
      <dsp:txXfrm>
        <a:off x="10539782" y="2362733"/>
        <a:ext cx="203947" cy="279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7E3B8-211F-49EF-A6B8-84D57EFA8147}">
      <dsp:nvSpPr>
        <dsp:cNvPr id="0" name=""/>
        <dsp:cNvSpPr/>
      </dsp:nvSpPr>
      <dsp:spPr>
        <a:xfrm>
          <a:off x="1029681" y="0"/>
          <a:ext cx="3438041" cy="343804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A1C3D2C-3783-4A0B-A625-D50E8EE0866B}">
      <dsp:nvSpPr>
        <dsp:cNvPr id="0" name=""/>
        <dsp:cNvSpPr/>
      </dsp:nvSpPr>
      <dsp:spPr>
        <a:xfrm>
          <a:off x="1253154" y="223472"/>
          <a:ext cx="1375216" cy="13752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Mission de prévention</a:t>
          </a:r>
          <a:endParaRPr lang="fr-FR" sz="1500" kern="1200" dirty="0"/>
        </a:p>
      </dsp:txBody>
      <dsp:txXfrm>
        <a:off x="1320287" y="290605"/>
        <a:ext cx="1240950" cy="1240950"/>
      </dsp:txXfrm>
    </dsp:sp>
    <dsp:sp modelId="{CBE4F872-419E-4C62-9579-5D6F6A0CE0F2}">
      <dsp:nvSpPr>
        <dsp:cNvPr id="0" name=""/>
        <dsp:cNvSpPr/>
      </dsp:nvSpPr>
      <dsp:spPr>
        <a:xfrm>
          <a:off x="2869033" y="223472"/>
          <a:ext cx="1375216" cy="13752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Pouvoir de contrôle</a:t>
          </a:r>
          <a:endParaRPr lang="fr-FR" sz="1500" kern="1200" dirty="0"/>
        </a:p>
      </dsp:txBody>
      <dsp:txXfrm>
        <a:off x="2936166" y="290605"/>
        <a:ext cx="1240950" cy="1240950"/>
      </dsp:txXfrm>
    </dsp:sp>
    <dsp:sp modelId="{FFAC69EE-B22E-44F8-8670-6DB1C31E0FF9}">
      <dsp:nvSpPr>
        <dsp:cNvPr id="0" name=""/>
        <dsp:cNvSpPr/>
      </dsp:nvSpPr>
      <dsp:spPr>
        <a:xfrm>
          <a:off x="1253154" y="1839351"/>
          <a:ext cx="1375216" cy="13752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Devoir d’information</a:t>
          </a:r>
          <a:endParaRPr lang="fr-FR" sz="1500" kern="1200" dirty="0"/>
        </a:p>
      </dsp:txBody>
      <dsp:txXfrm>
        <a:off x="1320287" y="1906484"/>
        <a:ext cx="1240950" cy="1240950"/>
      </dsp:txXfrm>
    </dsp:sp>
    <dsp:sp modelId="{080BAB62-72B8-4F78-8B2B-5E13E1DAF983}">
      <dsp:nvSpPr>
        <dsp:cNvPr id="0" name=""/>
        <dsp:cNvSpPr/>
      </dsp:nvSpPr>
      <dsp:spPr>
        <a:xfrm>
          <a:off x="2869033" y="1839351"/>
          <a:ext cx="1375216" cy="137521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Pouvoir de sanction</a:t>
          </a:r>
          <a:endParaRPr lang="fr-FR" sz="1500" kern="1200" dirty="0"/>
        </a:p>
      </dsp:txBody>
      <dsp:txXfrm>
        <a:off x="2936166" y="1906484"/>
        <a:ext cx="1240950" cy="124095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D6E5C5E-564A-4681-B991-3ABDC62C5501}" type="datetimeFigureOut">
              <a:rPr lang="fr-FR" smtClean="0"/>
              <a:t>15/02/2019</a:t>
            </a:fld>
            <a:endParaRPr lang="fr-FR" dirty="0"/>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1888AED-7CE7-4773-9F3A-D030D9411F5E}" type="slidenum">
              <a:rPr lang="fr-FR" smtClean="0"/>
              <a:t>‹N°›</a:t>
            </a:fld>
            <a:endParaRPr lang="fr-FR" dirty="0"/>
          </a:p>
        </p:txBody>
      </p:sp>
    </p:spTree>
    <p:extLst>
      <p:ext uri="{BB962C8B-B14F-4D97-AF65-F5344CB8AC3E}">
        <p14:creationId xmlns:p14="http://schemas.microsoft.com/office/powerpoint/2010/main" val="145719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6345EF7-9282-43B7-92DD-84703CA41ACA}" type="slidenum">
              <a:rPr lang="fr-FR" smtClean="0"/>
              <a:t>2</a:t>
            </a:fld>
            <a:endParaRPr lang="fr-FR" dirty="0"/>
          </a:p>
        </p:txBody>
      </p:sp>
    </p:spTree>
    <p:extLst>
      <p:ext uri="{BB962C8B-B14F-4D97-AF65-F5344CB8AC3E}">
        <p14:creationId xmlns:p14="http://schemas.microsoft.com/office/powerpoint/2010/main" val="158289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3293843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146143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9619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282075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115941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323502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302346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321148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221242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379936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83653CA-C684-4B9F-9AE0-087FC607E96B}" type="datetimeFigureOut">
              <a:rPr lang="fr-FR" smtClean="0"/>
              <a:t>15/02/2019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1C91E589-8098-4257-994E-0D2BFB2486D7}" type="slidenum">
              <a:rPr lang="fr-FR" smtClean="0"/>
              <a:t>‹N°›</a:t>
            </a:fld>
            <a:endParaRPr lang="fr-FR" dirty="0"/>
          </a:p>
        </p:txBody>
      </p:sp>
    </p:spTree>
    <p:extLst>
      <p:ext uri="{BB962C8B-B14F-4D97-AF65-F5344CB8AC3E}">
        <p14:creationId xmlns:p14="http://schemas.microsoft.com/office/powerpoint/2010/main" val="359851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3653CA-C684-4B9F-9AE0-087FC607E96B}" type="datetimeFigureOut">
              <a:rPr lang="fr-FR" smtClean="0"/>
              <a:t>15/02/2019</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1E589-8098-4257-994E-0D2BFB2486D7}" type="slidenum">
              <a:rPr lang="fr-FR" smtClean="0"/>
              <a:t>‹N°›</a:t>
            </a:fld>
            <a:endParaRPr lang="fr-FR" dirty="0"/>
          </a:p>
        </p:txBody>
      </p:sp>
    </p:spTree>
    <p:extLst>
      <p:ext uri="{BB962C8B-B14F-4D97-AF65-F5344CB8AC3E}">
        <p14:creationId xmlns:p14="http://schemas.microsoft.com/office/powerpoint/2010/main" val="238087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hyperlink" Target="https://www.oecd-ilibrary.org/docserver/9789264226623-fr.pdf?expires=1550223928&amp;id=id&amp;accname=guest&amp;checksum=FB47A7F225F74B1CA7CA9AA06445A24F"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1.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2.png"/><Relationship Id="rId7" Type="http://schemas.openxmlformats.org/officeDocument/2006/relationships/diagramData" Target="../diagrams/data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g"/><Relationship Id="rId11" Type="http://schemas.microsoft.com/office/2007/relationships/diagramDrawing" Target="../diagrams/drawing3.xml"/><Relationship Id="rId5" Type="http://schemas.openxmlformats.org/officeDocument/2006/relationships/image" Target="../media/image16.png"/><Relationship Id="rId10" Type="http://schemas.openxmlformats.org/officeDocument/2006/relationships/diagramColors" Target="../diagrams/colors3.xml"/><Relationship Id="rId4" Type="http://schemas.openxmlformats.org/officeDocument/2006/relationships/image" Target="../media/image15.pn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Loi Sapin 2 : anticorruption</a:t>
            </a:r>
            <a:endParaRPr lang="fr-FR" dirty="0"/>
          </a:p>
        </p:txBody>
      </p:sp>
      <p:sp>
        <p:nvSpPr>
          <p:cNvPr id="3" name="Sous-titre 2"/>
          <p:cNvSpPr>
            <a:spLocks noGrp="1"/>
          </p:cNvSpPr>
          <p:nvPr>
            <p:ph type="subTitle" idx="1"/>
          </p:nvPr>
        </p:nvSpPr>
        <p:spPr/>
        <p:txBody>
          <a:bodyPr/>
          <a:lstStyle/>
          <a:p>
            <a:r>
              <a:rPr lang="fr-FR" b="1" dirty="0" smtClean="0"/>
              <a:t>Loi </a:t>
            </a:r>
            <a:r>
              <a:rPr lang="fr-FR" b="1" dirty="0"/>
              <a:t>n° 2016-1691 du 9 décembre 2016 relative à la transparence, à la lutte contre la corruption et à la modernisation de la vie économique </a:t>
            </a:r>
            <a:endParaRPr lang="fr-FR" dirty="0"/>
          </a:p>
        </p:txBody>
      </p:sp>
    </p:spTree>
    <p:extLst>
      <p:ext uri="{BB962C8B-B14F-4D97-AF65-F5344CB8AC3E}">
        <p14:creationId xmlns:p14="http://schemas.microsoft.com/office/powerpoint/2010/main" val="251180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31" y="0"/>
            <a:ext cx="10515600" cy="1325563"/>
          </a:xfrm>
        </p:spPr>
        <p:txBody>
          <a:bodyPr/>
          <a:lstStyle/>
          <a:p>
            <a:r>
              <a:rPr lang="fr-FR" dirty="0" smtClean="0"/>
              <a:t>Loi Sapin 2 : anticorruption</a:t>
            </a:r>
            <a:endParaRPr lang="fr-FR" dirty="0"/>
          </a:p>
        </p:txBody>
      </p:sp>
      <p:pic>
        <p:nvPicPr>
          <p:cNvPr id="7" name="Espace réservé du contenu 6"/>
          <p:cNvPicPr>
            <a:picLocks noGrp="1" noChangeAspect="1"/>
          </p:cNvPicPr>
          <p:nvPr>
            <p:ph idx="1"/>
          </p:nvPr>
        </p:nvPicPr>
        <p:blipFill rotWithShape="1">
          <a:blip r:embed="rId3">
            <a:grayscl/>
          </a:blip>
          <a:srcRect l="22509" t="37276" r="50587" b="32882"/>
          <a:stretch/>
        </p:blipFill>
        <p:spPr>
          <a:xfrm>
            <a:off x="1171027" y="2080284"/>
            <a:ext cx="3830145" cy="2721683"/>
          </a:xfrm>
          <a:prstGeom prst="rect">
            <a:avLst/>
          </a:prstGeom>
          <a:solidFill>
            <a:schemeClr val="accent2"/>
          </a:solidFill>
        </p:spPr>
      </p:pic>
      <p:sp>
        <p:nvSpPr>
          <p:cNvPr id="6" name="Espace réservé du numéro de diapositive 5"/>
          <p:cNvSpPr>
            <a:spLocks noGrp="1"/>
          </p:cNvSpPr>
          <p:nvPr>
            <p:ph type="sldNum" sz="quarter" idx="12"/>
          </p:nvPr>
        </p:nvSpPr>
        <p:spPr/>
        <p:txBody>
          <a:bodyPr/>
          <a:lstStyle/>
          <a:p>
            <a:fld id="{0E006DF4-A5B1-4C98-B4F9-1302B5E1A27B}" type="slidenum">
              <a:rPr lang="fr-FR" smtClean="0"/>
              <a:t>2</a:t>
            </a:fld>
            <a:endParaRPr lang="fr-FR" dirty="0"/>
          </a:p>
        </p:txBody>
      </p:sp>
      <p:sp>
        <p:nvSpPr>
          <p:cNvPr id="8" name="Rectangle 7"/>
          <p:cNvSpPr/>
          <p:nvPr/>
        </p:nvSpPr>
        <p:spPr>
          <a:xfrm>
            <a:off x="2271487" y="5017512"/>
            <a:ext cx="1836057" cy="159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pied de page 4"/>
          <p:cNvSpPr>
            <a:spLocks noGrp="1"/>
          </p:cNvSpPr>
          <p:nvPr>
            <p:ph type="ftr" sz="quarter" idx="11"/>
          </p:nvPr>
        </p:nvSpPr>
        <p:spPr>
          <a:xfrm>
            <a:off x="3086100" y="6478271"/>
            <a:ext cx="6610350" cy="365125"/>
          </a:xfrm>
        </p:spPr>
        <p:txBody>
          <a:bodyPr anchor="ctr"/>
          <a:lstStyle/>
          <a:p>
            <a:r>
              <a:rPr lang="fr-FR" dirty="0"/>
              <a:t>M2 Conseil et recherche en audit et contrôle N°124 – séminaire audit </a:t>
            </a:r>
            <a:r>
              <a:rPr lang="fr-FR" dirty="0" smtClean="0"/>
              <a:t>assurance</a:t>
            </a:r>
            <a:endParaRPr lang="fr-FR" dirty="0"/>
          </a:p>
        </p:txBody>
      </p:sp>
      <p:sp>
        <p:nvSpPr>
          <p:cNvPr id="11" name="ZoneTexte 10"/>
          <p:cNvSpPr txBox="1"/>
          <p:nvPr/>
        </p:nvSpPr>
        <p:spPr>
          <a:xfrm>
            <a:off x="681930" y="1086350"/>
            <a:ext cx="10894551" cy="923330"/>
          </a:xfrm>
          <a:prstGeom prst="rect">
            <a:avLst/>
          </a:prstGeom>
          <a:noFill/>
        </p:spPr>
        <p:txBody>
          <a:bodyPr wrap="square" rtlCol="0">
            <a:spAutoFit/>
          </a:bodyPr>
          <a:lstStyle/>
          <a:p>
            <a:pPr algn="just"/>
            <a:r>
              <a:rPr lang="fr-FR" b="1" dirty="0">
                <a:solidFill>
                  <a:srgbClr val="C00000"/>
                </a:solidFill>
              </a:rPr>
              <a:t>Corruption </a:t>
            </a:r>
            <a:r>
              <a:rPr lang="fr-FR" dirty="0"/>
              <a:t>: la corruption peut se définir comme l’agissement par lequel une personne investie d’une fonction déterminée, sollicité ou accepte un don, une offre ou une promesse en vue d’accomplir, retarder ou omettre d’accomplir un acte entrant, d’une façon directe ou indirecte dans le cadre de ses fonctions </a:t>
            </a:r>
            <a:r>
              <a:rPr lang="fr-FR" sz="1200" dirty="0">
                <a:solidFill>
                  <a:srgbClr val="C00000"/>
                </a:solidFill>
              </a:rPr>
              <a:t>– article 451 du code pénal</a:t>
            </a:r>
          </a:p>
        </p:txBody>
      </p:sp>
      <p:sp>
        <p:nvSpPr>
          <p:cNvPr id="10" name="ZoneTexte 9"/>
          <p:cNvSpPr txBox="1"/>
          <p:nvPr/>
        </p:nvSpPr>
        <p:spPr>
          <a:xfrm>
            <a:off x="602512" y="5084609"/>
            <a:ext cx="11169278" cy="1384995"/>
          </a:xfrm>
          <a:prstGeom prst="rect">
            <a:avLst/>
          </a:prstGeom>
          <a:noFill/>
        </p:spPr>
        <p:txBody>
          <a:bodyPr wrap="square" rtlCol="0">
            <a:spAutoFit/>
          </a:bodyPr>
          <a:lstStyle/>
          <a:p>
            <a:pPr algn="just"/>
            <a:r>
              <a:rPr lang="fr-FR" b="1" dirty="0">
                <a:solidFill>
                  <a:srgbClr val="C00000"/>
                </a:solidFill>
              </a:rPr>
              <a:t>Trafic d’influence </a:t>
            </a:r>
            <a:r>
              <a:rPr lang="fr-FR" dirty="0"/>
              <a:t>: le fait, par quiconque, de solliciter ou d’agréer, à tout moment, directement ou indirectement, des offres, des promesses, des dons, des présents ou des avantages quelconques, pour lui-même ou pour autrui, pour abuser ou avoir abusé de son influence réelle ou supposée en vue de faire obtenir d’une autorité ou d’une administration publique des distinctions, des emplois, des marchés ou tout autre décision favorable </a:t>
            </a:r>
            <a:r>
              <a:rPr lang="fr-FR" sz="1200" dirty="0">
                <a:solidFill>
                  <a:srgbClr val="C00000"/>
                </a:solidFill>
              </a:rPr>
              <a:t>– article 433-2 du code pénal</a:t>
            </a:r>
          </a:p>
        </p:txBody>
      </p:sp>
      <p:sp>
        <p:nvSpPr>
          <p:cNvPr id="12" name="Espace réservé de la date 3"/>
          <p:cNvSpPr>
            <a:spLocks noGrp="1"/>
          </p:cNvSpPr>
          <p:nvPr>
            <p:ph type="dt" sz="half" idx="10"/>
          </p:nvPr>
        </p:nvSpPr>
        <p:spPr>
          <a:xfrm>
            <a:off x="0" y="6459144"/>
            <a:ext cx="2057400" cy="365125"/>
          </a:xfrm>
        </p:spPr>
        <p:txBody>
          <a:bodyPr/>
          <a:lstStyle/>
          <a:p>
            <a:r>
              <a:rPr lang="fr-FR" dirty="0" smtClean="0"/>
              <a:t>14 novembre 2018</a:t>
            </a:r>
            <a:endParaRPr lang="fr-FR" dirty="0"/>
          </a:p>
        </p:txBody>
      </p:sp>
      <p:sp>
        <p:nvSpPr>
          <p:cNvPr id="3" name="ZoneTexte 2"/>
          <p:cNvSpPr txBox="1"/>
          <p:nvPr/>
        </p:nvSpPr>
        <p:spPr>
          <a:xfrm>
            <a:off x="6304797" y="2095449"/>
            <a:ext cx="3019647" cy="369332"/>
          </a:xfrm>
          <a:prstGeom prst="rect">
            <a:avLst/>
          </a:prstGeom>
          <a:noFill/>
        </p:spPr>
        <p:txBody>
          <a:bodyPr wrap="square" rtlCol="0">
            <a:spAutoFit/>
          </a:bodyPr>
          <a:lstStyle/>
          <a:p>
            <a:r>
              <a:rPr lang="fr-FR" dirty="0" smtClean="0"/>
              <a:t>La corruption peut être: </a:t>
            </a:r>
            <a:endParaRPr lang="fr-FR" dirty="0"/>
          </a:p>
        </p:txBody>
      </p:sp>
      <p:graphicFrame>
        <p:nvGraphicFramePr>
          <p:cNvPr id="5" name="Diagramme 4"/>
          <p:cNvGraphicFramePr/>
          <p:nvPr>
            <p:extLst>
              <p:ext uri="{D42A27DB-BD31-4B8C-83A1-F6EECF244321}">
                <p14:modId xmlns:p14="http://schemas.microsoft.com/office/powerpoint/2010/main" val="363675089"/>
              </p:ext>
            </p:extLst>
          </p:nvPr>
        </p:nvGraphicFramePr>
        <p:xfrm>
          <a:off x="5095778" y="2488299"/>
          <a:ext cx="5051399" cy="2496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403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739" y="65797"/>
            <a:ext cx="11308087" cy="955136"/>
          </a:xfrm>
        </p:spPr>
        <p:txBody>
          <a:bodyPr/>
          <a:lstStyle/>
          <a:p>
            <a:r>
              <a:rPr lang="fr-FR" dirty="0" smtClean="0"/>
              <a:t>La corruption transnationale – quelques chiffres</a:t>
            </a:r>
            <a:endParaRPr lang="fr-FR" dirty="0"/>
          </a:p>
        </p:txBody>
      </p:sp>
      <p:sp>
        <p:nvSpPr>
          <p:cNvPr id="3" name="Espace réservé du contenu 2"/>
          <p:cNvSpPr>
            <a:spLocks noGrp="1"/>
          </p:cNvSpPr>
          <p:nvPr>
            <p:ph idx="1"/>
          </p:nvPr>
        </p:nvSpPr>
        <p:spPr>
          <a:xfrm>
            <a:off x="170739" y="6210885"/>
            <a:ext cx="11920646" cy="556068"/>
          </a:xfrm>
        </p:spPr>
        <p:txBody>
          <a:bodyPr>
            <a:normAutofit/>
          </a:bodyPr>
          <a:lstStyle/>
          <a:p>
            <a:pPr marL="0" indent="0" algn="ctr">
              <a:buNone/>
            </a:pPr>
            <a:r>
              <a:rPr lang="fr-FR" sz="1400" dirty="0"/>
              <a:t>Source : rapport OCDE SUR LA CORRUPTION </a:t>
            </a:r>
            <a:r>
              <a:rPr lang="fr-FR" sz="1400" dirty="0" smtClean="0"/>
              <a:t>TRANSNATIONALE – 2014 </a:t>
            </a:r>
            <a:r>
              <a:rPr lang="fr-FR" sz="1400" dirty="0" smtClean="0">
                <a:hlinkClick r:id="rId2"/>
              </a:rPr>
              <a:t>https</a:t>
            </a:r>
            <a:r>
              <a:rPr lang="fr-FR" sz="1400" dirty="0">
                <a:hlinkClick r:id="rId2"/>
              </a:rPr>
              <a:t>://</a:t>
            </a:r>
            <a:r>
              <a:rPr lang="fr-FR" sz="1400" dirty="0" smtClean="0">
                <a:hlinkClick r:id="rId2"/>
              </a:rPr>
              <a:t>www.oecd-ilibrary.org/docserver/9789264226623-fr.pdf?expires=1550223928&amp;id=id&amp;accname=guest&amp;checksum=FB47A7F225F74B1CA7CA9AA06445A24F</a:t>
            </a:r>
            <a:r>
              <a:rPr lang="fr-FR" sz="1400" dirty="0" smtClean="0"/>
              <a:t> </a:t>
            </a:r>
            <a:endParaRPr lang="fr-FR" sz="1400" dirty="0"/>
          </a:p>
        </p:txBody>
      </p:sp>
      <p:pic>
        <p:nvPicPr>
          <p:cNvPr id="4" name="Image 3"/>
          <p:cNvPicPr>
            <a:picLocks noChangeAspect="1"/>
          </p:cNvPicPr>
          <p:nvPr/>
        </p:nvPicPr>
        <p:blipFill rotWithShape="1">
          <a:blip r:embed="rId3"/>
          <a:srcRect l="29493" t="44247" r="50965" b="31559"/>
          <a:stretch/>
        </p:blipFill>
        <p:spPr>
          <a:xfrm>
            <a:off x="7153377" y="1866363"/>
            <a:ext cx="2870180" cy="2369026"/>
          </a:xfrm>
          <a:prstGeom prst="rect">
            <a:avLst/>
          </a:prstGeom>
        </p:spPr>
      </p:pic>
      <p:sp>
        <p:nvSpPr>
          <p:cNvPr id="5" name="Rectangle 4"/>
          <p:cNvSpPr/>
          <p:nvPr/>
        </p:nvSpPr>
        <p:spPr>
          <a:xfrm>
            <a:off x="522819" y="1097028"/>
            <a:ext cx="6096000" cy="646331"/>
          </a:xfrm>
          <a:prstGeom prst="rect">
            <a:avLst/>
          </a:prstGeom>
        </p:spPr>
        <p:txBody>
          <a:bodyPr>
            <a:spAutoFit/>
          </a:bodyPr>
          <a:lstStyle/>
          <a:p>
            <a:pPr algn="ctr"/>
            <a:r>
              <a:rPr lang="fr-FR" dirty="0"/>
              <a:t>Deux-tiers des affaires de corruption transnationale ont eu lieu dans quatre secteurs d’activité</a:t>
            </a:r>
          </a:p>
        </p:txBody>
      </p:sp>
      <p:graphicFrame>
        <p:nvGraphicFramePr>
          <p:cNvPr id="9" name="Graphique 8"/>
          <p:cNvGraphicFramePr/>
          <p:nvPr>
            <p:extLst>
              <p:ext uri="{D42A27DB-BD31-4B8C-83A1-F6EECF244321}">
                <p14:modId xmlns:p14="http://schemas.microsoft.com/office/powerpoint/2010/main" val="2273700513"/>
              </p:ext>
            </p:extLst>
          </p:nvPr>
        </p:nvGraphicFramePr>
        <p:xfrm>
          <a:off x="522819" y="1815336"/>
          <a:ext cx="6552684" cy="435676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522819" y="1054064"/>
            <a:ext cx="6552684" cy="5116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ZoneTexte 10"/>
          <p:cNvSpPr txBox="1"/>
          <p:nvPr/>
        </p:nvSpPr>
        <p:spPr>
          <a:xfrm>
            <a:off x="7271823" y="1159138"/>
            <a:ext cx="2618914" cy="646331"/>
          </a:xfrm>
          <a:prstGeom prst="rect">
            <a:avLst/>
          </a:prstGeom>
          <a:noFill/>
        </p:spPr>
        <p:txBody>
          <a:bodyPr wrap="square" rtlCol="0">
            <a:spAutoFit/>
          </a:bodyPr>
          <a:lstStyle/>
          <a:p>
            <a:pPr algn="ctr"/>
            <a:r>
              <a:rPr lang="fr-FR" dirty="0" smtClean="0"/>
              <a:t>Tailles des entreprises sanctionnées</a:t>
            </a:r>
            <a:endParaRPr lang="fr-FR" dirty="0"/>
          </a:p>
        </p:txBody>
      </p:sp>
      <p:pic>
        <p:nvPicPr>
          <p:cNvPr id="12" name="Image 11"/>
          <p:cNvPicPr>
            <a:picLocks noChangeAspect="1"/>
          </p:cNvPicPr>
          <p:nvPr/>
        </p:nvPicPr>
        <p:blipFill rotWithShape="1">
          <a:blip r:embed="rId5"/>
          <a:srcRect l="28195" t="31715" r="61622" b="56246"/>
          <a:stretch/>
        </p:blipFill>
        <p:spPr>
          <a:xfrm>
            <a:off x="9994232" y="1136979"/>
            <a:ext cx="1404696" cy="1107092"/>
          </a:xfrm>
          <a:prstGeom prst="rect">
            <a:avLst/>
          </a:prstGeom>
        </p:spPr>
      </p:pic>
      <p:pic>
        <p:nvPicPr>
          <p:cNvPr id="13" name="Image 12"/>
          <p:cNvPicPr>
            <a:picLocks noChangeAspect="1"/>
          </p:cNvPicPr>
          <p:nvPr/>
        </p:nvPicPr>
        <p:blipFill rotWithShape="1">
          <a:blip r:embed="rId6"/>
          <a:srcRect l="27936" t="57688" r="61794" b="27638"/>
          <a:stretch/>
        </p:blipFill>
        <p:spPr>
          <a:xfrm>
            <a:off x="9994231" y="2748840"/>
            <a:ext cx="1337102" cy="1273805"/>
          </a:xfrm>
          <a:prstGeom prst="rect">
            <a:avLst/>
          </a:prstGeom>
        </p:spPr>
      </p:pic>
      <p:pic>
        <p:nvPicPr>
          <p:cNvPr id="15" name="Image 14"/>
          <p:cNvPicPr>
            <a:picLocks noChangeAspect="1"/>
          </p:cNvPicPr>
          <p:nvPr/>
        </p:nvPicPr>
        <p:blipFill rotWithShape="1">
          <a:blip r:embed="rId7"/>
          <a:srcRect l="60730" t="44824" r="28914" b="43496"/>
          <a:stretch/>
        </p:blipFill>
        <p:spPr>
          <a:xfrm>
            <a:off x="7360873" y="4652959"/>
            <a:ext cx="1406412" cy="1057441"/>
          </a:xfrm>
          <a:prstGeom prst="rect">
            <a:avLst/>
          </a:prstGeom>
        </p:spPr>
      </p:pic>
      <p:pic>
        <p:nvPicPr>
          <p:cNvPr id="18" name="Image 17"/>
          <p:cNvPicPr>
            <a:picLocks noChangeAspect="1"/>
          </p:cNvPicPr>
          <p:nvPr/>
        </p:nvPicPr>
        <p:blipFill rotWithShape="1">
          <a:blip r:embed="rId8"/>
          <a:srcRect l="61334" t="45825" r="29863" b="41360"/>
          <a:stretch/>
        </p:blipFill>
        <p:spPr>
          <a:xfrm>
            <a:off x="10188139" y="4404327"/>
            <a:ext cx="1210789" cy="1175179"/>
          </a:xfrm>
          <a:prstGeom prst="rect">
            <a:avLst/>
          </a:prstGeom>
        </p:spPr>
      </p:pic>
      <p:sp>
        <p:nvSpPr>
          <p:cNvPr id="19" name="Rectangle 18"/>
          <p:cNvSpPr/>
          <p:nvPr/>
        </p:nvSpPr>
        <p:spPr>
          <a:xfrm>
            <a:off x="7226423" y="1054064"/>
            <a:ext cx="2689934" cy="3098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p:cNvSpPr/>
          <p:nvPr/>
        </p:nvSpPr>
        <p:spPr>
          <a:xfrm>
            <a:off x="9925235" y="1054064"/>
            <a:ext cx="1553591" cy="14699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9916357" y="2512381"/>
            <a:ext cx="1562469" cy="1640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p:cNvSpPr/>
          <p:nvPr/>
        </p:nvSpPr>
        <p:spPr>
          <a:xfrm>
            <a:off x="7226423" y="1812357"/>
            <a:ext cx="2689934" cy="23401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3" name="Image 22"/>
          <p:cNvPicPr>
            <a:picLocks noChangeAspect="1"/>
          </p:cNvPicPr>
          <p:nvPr/>
        </p:nvPicPr>
        <p:blipFill rotWithShape="1">
          <a:blip r:embed="rId9"/>
          <a:srcRect l="60335" t="33572" r="28369" b="46649"/>
          <a:stretch/>
        </p:blipFill>
        <p:spPr>
          <a:xfrm>
            <a:off x="8767285" y="4351321"/>
            <a:ext cx="1368990" cy="1588446"/>
          </a:xfrm>
          <a:prstGeom prst="rect">
            <a:avLst/>
          </a:prstGeom>
        </p:spPr>
      </p:pic>
      <p:sp>
        <p:nvSpPr>
          <p:cNvPr id="24" name="Rectangle 23"/>
          <p:cNvSpPr/>
          <p:nvPr/>
        </p:nvSpPr>
        <p:spPr>
          <a:xfrm>
            <a:off x="7226423" y="4185605"/>
            <a:ext cx="1540862" cy="1859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Rectangle 24"/>
          <p:cNvSpPr/>
          <p:nvPr/>
        </p:nvSpPr>
        <p:spPr>
          <a:xfrm>
            <a:off x="8767285" y="4185605"/>
            <a:ext cx="1368990" cy="1859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Rectangle 25"/>
          <p:cNvSpPr/>
          <p:nvPr/>
        </p:nvSpPr>
        <p:spPr>
          <a:xfrm>
            <a:off x="10136275" y="4185605"/>
            <a:ext cx="1341539" cy="18595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space réservé de la date 3"/>
          <p:cNvSpPr>
            <a:spLocks noGrp="1"/>
          </p:cNvSpPr>
          <p:nvPr>
            <p:ph type="dt" sz="half" idx="10"/>
          </p:nvPr>
        </p:nvSpPr>
        <p:spPr>
          <a:xfrm>
            <a:off x="0" y="6492875"/>
            <a:ext cx="2057400" cy="365125"/>
          </a:xfrm>
        </p:spPr>
        <p:txBody>
          <a:bodyPr/>
          <a:lstStyle/>
          <a:p>
            <a:r>
              <a:rPr lang="fr-FR" dirty="0" smtClean="0"/>
              <a:t>14 novembre 2018</a:t>
            </a:r>
            <a:endParaRPr lang="fr-FR" dirty="0"/>
          </a:p>
        </p:txBody>
      </p:sp>
      <p:sp>
        <p:nvSpPr>
          <p:cNvPr id="28" name="Espace réservé du pied de page 4"/>
          <p:cNvSpPr>
            <a:spLocks noGrp="1"/>
          </p:cNvSpPr>
          <p:nvPr>
            <p:ph type="ftr" sz="quarter" idx="11"/>
          </p:nvPr>
        </p:nvSpPr>
        <p:spPr>
          <a:xfrm>
            <a:off x="3086100" y="6557546"/>
            <a:ext cx="6610350" cy="365125"/>
          </a:xfrm>
        </p:spPr>
        <p:txBody>
          <a:bodyPr anchor="ctr"/>
          <a:lstStyle/>
          <a:p>
            <a:r>
              <a:rPr lang="fr-FR" dirty="0"/>
              <a:t>M2 Conseil et recherche en audit et contrôle N°124 – séminaire audit </a:t>
            </a:r>
            <a:r>
              <a:rPr lang="fr-FR" dirty="0" smtClean="0"/>
              <a:t>assurance</a:t>
            </a:r>
            <a:endParaRPr lang="fr-FR" dirty="0"/>
          </a:p>
        </p:txBody>
      </p:sp>
      <p:sp>
        <p:nvSpPr>
          <p:cNvPr id="29" name="ZoneTexte 28"/>
          <p:cNvSpPr txBox="1"/>
          <p:nvPr/>
        </p:nvSpPr>
        <p:spPr>
          <a:xfrm>
            <a:off x="7617622" y="4426104"/>
            <a:ext cx="1262381" cy="261610"/>
          </a:xfrm>
          <a:prstGeom prst="rect">
            <a:avLst/>
          </a:prstGeom>
          <a:noFill/>
        </p:spPr>
        <p:txBody>
          <a:bodyPr wrap="square" rtlCol="0">
            <a:spAutoFit/>
          </a:bodyPr>
          <a:lstStyle/>
          <a:p>
            <a:r>
              <a:rPr lang="fr-FR" sz="1100" b="1" cap="all" dirty="0" smtClean="0">
                <a:solidFill>
                  <a:schemeClr val="bg2">
                    <a:lumMod val="50000"/>
                  </a:schemeClr>
                </a:solidFill>
                <a:latin typeface="Arial Narrow" panose="020B0606020202030204" pitchFamily="34" charset="0"/>
              </a:rPr>
              <a:t>seulement</a:t>
            </a:r>
            <a:endParaRPr lang="fr-FR" sz="1100" b="1" cap="all" dirty="0">
              <a:solidFill>
                <a:schemeClr val="bg2">
                  <a:lumMod val="50000"/>
                </a:schemeClr>
              </a:solidFill>
              <a:latin typeface="Arial Narrow" panose="020B0606020202030204" pitchFamily="34" charset="0"/>
            </a:endParaRPr>
          </a:p>
        </p:txBody>
      </p:sp>
    </p:spTree>
    <p:extLst>
      <p:ext uri="{BB962C8B-B14F-4D97-AF65-F5344CB8AC3E}">
        <p14:creationId xmlns:p14="http://schemas.microsoft.com/office/powerpoint/2010/main" val="42618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01" y="143184"/>
            <a:ext cx="12046998" cy="1325563"/>
          </a:xfrm>
        </p:spPr>
        <p:txBody>
          <a:bodyPr/>
          <a:lstStyle/>
          <a:p>
            <a:r>
              <a:rPr lang="fr-FR" dirty="0"/>
              <a:t>Contexte réglementaire international en matière de lutte contre la corruption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84892681"/>
              </p:ext>
            </p:extLst>
          </p:nvPr>
        </p:nvGraphicFramePr>
        <p:xfrm>
          <a:off x="611450" y="1468747"/>
          <a:ext cx="10969100" cy="3724690"/>
        </p:xfrm>
        <a:graphic>
          <a:graphicData uri="http://schemas.openxmlformats.org/drawingml/2006/table">
            <a:tbl>
              <a:tblPr firstRow="1" bandRow="1">
                <a:tableStyleId>{BDBED569-4797-4DF1-A0F4-6AAB3CD982D8}</a:tableStyleId>
              </a:tblPr>
              <a:tblGrid>
                <a:gridCol w="1900931"/>
                <a:gridCol w="3583619"/>
                <a:gridCol w="2755037"/>
                <a:gridCol w="2729513"/>
              </a:tblGrid>
              <a:tr h="466585">
                <a:tc>
                  <a:txBody>
                    <a:bodyPr/>
                    <a:lstStyle/>
                    <a:p>
                      <a:endParaRPr lang="fr-FR" dirty="0"/>
                    </a:p>
                  </a:txBody>
                  <a:tcPr/>
                </a:tc>
                <a:tc>
                  <a:txBody>
                    <a:bodyPr/>
                    <a:lstStyle/>
                    <a:p>
                      <a:pPr algn="ctr"/>
                      <a:r>
                        <a:rPr lang="fr-FR" dirty="0" smtClean="0"/>
                        <a:t>OCDE</a:t>
                      </a:r>
                      <a:endParaRPr lang="fr-FR" dirty="0"/>
                    </a:p>
                  </a:txBody>
                  <a:tcPr anchor="ctr"/>
                </a:tc>
                <a:tc>
                  <a:txBody>
                    <a:bodyPr/>
                    <a:lstStyle/>
                    <a:p>
                      <a:pPr algn="ctr"/>
                      <a:r>
                        <a:rPr lang="fr-FR" dirty="0" smtClean="0"/>
                        <a:t>CONSEIL</a:t>
                      </a:r>
                      <a:r>
                        <a:rPr lang="fr-FR" baseline="0" dirty="0" smtClean="0"/>
                        <a:t> DE L’EUROPE</a:t>
                      </a:r>
                      <a:endParaRPr lang="fr-FR" dirty="0"/>
                    </a:p>
                  </a:txBody>
                  <a:tcPr anchor="ctr"/>
                </a:tc>
                <a:tc>
                  <a:txBody>
                    <a:bodyPr/>
                    <a:lstStyle/>
                    <a:p>
                      <a:pPr algn="ctr"/>
                      <a:r>
                        <a:rPr lang="fr-FR" dirty="0" smtClean="0"/>
                        <a:t>ONU</a:t>
                      </a:r>
                      <a:endParaRPr lang="fr-FR" dirty="0"/>
                    </a:p>
                  </a:txBody>
                  <a:tcPr anchor="ctr"/>
                </a:tc>
              </a:tr>
              <a:tr h="630950">
                <a:tc>
                  <a:txBody>
                    <a:bodyPr/>
                    <a:lstStyle/>
                    <a:p>
                      <a:pPr algn="ctr"/>
                      <a:r>
                        <a:rPr lang="fr-FR" sz="1600" dirty="0" smtClean="0"/>
                        <a:t>Convention</a:t>
                      </a:r>
                      <a:endParaRPr lang="fr-FR" sz="1600" dirty="0"/>
                    </a:p>
                  </a:txBody>
                  <a:tcPr anchor="ctr"/>
                </a:tc>
                <a:tc>
                  <a:txBody>
                    <a:bodyPr/>
                    <a:lstStyle/>
                    <a:p>
                      <a:r>
                        <a:rPr lang="fr-FR" sz="1600" dirty="0" smtClean="0"/>
                        <a:t>Convention de lutte contre</a:t>
                      </a:r>
                      <a:r>
                        <a:rPr lang="fr-FR" sz="1600" baseline="0" dirty="0" smtClean="0"/>
                        <a:t> la corruption d’agents publics étrangers dans les transactions commerciales internationales (+ recommandations)</a:t>
                      </a:r>
                      <a:endParaRPr lang="fr-FR" sz="1600" dirty="0"/>
                    </a:p>
                  </a:txBody>
                  <a:tcPr anchor="ctr"/>
                </a:tc>
                <a:tc>
                  <a:txBody>
                    <a:bodyPr/>
                    <a:lstStyle/>
                    <a:p>
                      <a:r>
                        <a:rPr lang="fr-FR" sz="1600" dirty="0" smtClean="0"/>
                        <a:t>Convention pénale sur la corruption</a:t>
                      </a:r>
                    </a:p>
                    <a:p>
                      <a:r>
                        <a:rPr lang="fr-FR" sz="1600" dirty="0" smtClean="0"/>
                        <a:t>Convention civile</a:t>
                      </a:r>
                      <a:r>
                        <a:rPr lang="fr-FR" sz="1600" baseline="0" dirty="0" smtClean="0"/>
                        <a:t> sur la corruption</a:t>
                      </a:r>
                      <a:endParaRPr lang="fr-FR" sz="1600" dirty="0"/>
                    </a:p>
                  </a:txBody>
                  <a:tcPr anchor="ctr"/>
                </a:tc>
                <a:tc>
                  <a:txBody>
                    <a:bodyPr/>
                    <a:lstStyle/>
                    <a:p>
                      <a:r>
                        <a:rPr lang="fr-FR" sz="1600" dirty="0" smtClean="0"/>
                        <a:t>Convention des Nations Unies contre la corruption</a:t>
                      </a:r>
                      <a:endParaRPr lang="fr-FR" sz="1600" dirty="0"/>
                    </a:p>
                  </a:txBody>
                  <a:tcPr anchor="ctr"/>
                </a:tc>
              </a:tr>
              <a:tr h="630950">
                <a:tc>
                  <a:txBody>
                    <a:bodyPr/>
                    <a:lstStyle/>
                    <a:p>
                      <a:pPr algn="ctr"/>
                      <a:r>
                        <a:rPr lang="fr-FR" sz="1600" dirty="0" smtClean="0"/>
                        <a:t>Périmètre </a:t>
                      </a:r>
                      <a:endParaRPr lang="fr-FR" sz="1600" dirty="0"/>
                    </a:p>
                  </a:txBody>
                  <a:tcPr anchor="ctr"/>
                </a:tc>
                <a:tc>
                  <a:txBody>
                    <a:bodyPr/>
                    <a:lstStyle/>
                    <a:p>
                      <a:r>
                        <a:rPr lang="fr-FR" sz="1600" dirty="0" smtClean="0"/>
                        <a:t>Lutte contre la corruption publique d’agents étrangers dans le cadre de transactions commerciales</a:t>
                      </a:r>
                      <a:endParaRPr lang="fr-FR" sz="1600" dirty="0"/>
                    </a:p>
                  </a:txBody>
                  <a:tcPr anchor="ctr"/>
                </a:tc>
                <a:tc>
                  <a:txBody>
                    <a:bodyPr/>
                    <a:lstStyle/>
                    <a:p>
                      <a:r>
                        <a:rPr lang="fr-FR" sz="1600" dirty="0" smtClean="0"/>
                        <a:t>Lutte contre la corruption sur la zone Europe</a:t>
                      </a:r>
                      <a:endParaRPr lang="fr-FR" sz="1600" dirty="0"/>
                    </a:p>
                  </a:txBody>
                  <a:tcPr anchor="ctr"/>
                </a:tc>
                <a:tc>
                  <a:txBody>
                    <a:bodyPr/>
                    <a:lstStyle/>
                    <a:p>
                      <a:r>
                        <a:rPr lang="fr-FR" sz="1600" dirty="0" smtClean="0"/>
                        <a:t>Prévention</a:t>
                      </a:r>
                      <a:r>
                        <a:rPr lang="fr-FR" sz="1600" baseline="0" dirty="0" smtClean="0"/>
                        <a:t> et incrimination</a:t>
                      </a:r>
                    </a:p>
                    <a:p>
                      <a:r>
                        <a:rPr lang="fr-FR" sz="1600" dirty="0" smtClean="0"/>
                        <a:t>Coopération</a:t>
                      </a:r>
                      <a:r>
                        <a:rPr lang="fr-FR" sz="1600" baseline="0" dirty="0" smtClean="0"/>
                        <a:t> internationale et recouvrement d’avoirs </a:t>
                      </a:r>
                      <a:endParaRPr lang="fr-FR" sz="1600" dirty="0"/>
                    </a:p>
                  </a:txBody>
                  <a:tcPr anchor="ctr"/>
                </a:tc>
              </a:tr>
              <a:tr h="630950">
                <a:tc>
                  <a:txBody>
                    <a:bodyPr/>
                    <a:lstStyle/>
                    <a:p>
                      <a:pPr algn="ctr"/>
                      <a:r>
                        <a:rPr lang="fr-FR" sz="1600" dirty="0" smtClean="0"/>
                        <a:t>Organisations</a:t>
                      </a:r>
                      <a:r>
                        <a:rPr lang="fr-FR" sz="1600" baseline="0" dirty="0" smtClean="0"/>
                        <a:t> en charge du suivi de ces réglementations</a:t>
                      </a:r>
                      <a:endParaRPr lang="fr-FR" sz="1600" dirty="0"/>
                    </a:p>
                  </a:txBody>
                  <a:tcPr anchor="ctr"/>
                </a:tc>
                <a:tc>
                  <a:txBody>
                    <a:bodyPr/>
                    <a:lstStyle/>
                    <a:p>
                      <a:r>
                        <a:rPr lang="fr-FR" sz="1600" dirty="0" smtClean="0"/>
                        <a:t>Groupe</a:t>
                      </a:r>
                      <a:r>
                        <a:rPr lang="fr-FR" sz="1600" baseline="0" dirty="0" smtClean="0"/>
                        <a:t> de travail de l’OCDE sur la corruption : suivi de l’application de la convention</a:t>
                      </a:r>
                      <a:endParaRPr lang="fr-FR" sz="1600" dirty="0"/>
                    </a:p>
                  </a:txBody>
                  <a:tcPr anchor="ctr"/>
                </a:tc>
                <a:tc>
                  <a:txBody>
                    <a:bodyPr/>
                    <a:lstStyle/>
                    <a:p>
                      <a:r>
                        <a:rPr lang="fr-FR" sz="1600" dirty="0" smtClean="0"/>
                        <a:t>Groupe d’Etats contre la Corruption</a:t>
                      </a:r>
                      <a:r>
                        <a:rPr lang="fr-FR" sz="1600" baseline="0" dirty="0" smtClean="0"/>
                        <a:t> (GRECO) : suivi et respect des normes</a:t>
                      </a:r>
                      <a:endParaRPr lang="fr-FR" sz="1600" dirty="0"/>
                    </a:p>
                  </a:txBody>
                  <a:tcPr anchor="ctr"/>
                </a:tc>
                <a:tc>
                  <a:txBody>
                    <a:bodyPr/>
                    <a:lstStyle/>
                    <a:p>
                      <a:r>
                        <a:rPr lang="fr-FR" sz="1600" dirty="0" smtClean="0"/>
                        <a:t>UNODC : institution garantissant une assistance technique aux Etats</a:t>
                      </a:r>
                      <a:r>
                        <a:rPr lang="fr-FR" sz="1600" baseline="0" dirty="0" smtClean="0"/>
                        <a:t> signataires</a:t>
                      </a:r>
                      <a:endParaRPr lang="fr-FR" sz="1600" dirty="0"/>
                    </a:p>
                  </a:txBody>
                  <a:tcPr anchor="ctr"/>
                </a:tc>
              </a:tr>
              <a:tr h="545385">
                <a:tc>
                  <a:txBody>
                    <a:bodyPr/>
                    <a:lstStyle/>
                    <a:p>
                      <a:pPr algn="ctr"/>
                      <a:r>
                        <a:rPr lang="fr-FR" sz="1600" dirty="0" smtClean="0"/>
                        <a:t>Pays signataires</a:t>
                      </a:r>
                      <a:endParaRPr lang="fr-FR" sz="1600" dirty="0"/>
                    </a:p>
                  </a:txBody>
                  <a:tcPr anchor="ctr"/>
                </a:tc>
                <a:tc>
                  <a:txBody>
                    <a:bodyPr/>
                    <a:lstStyle/>
                    <a:p>
                      <a:r>
                        <a:rPr lang="fr-FR" sz="1600" dirty="0" smtClean="0"/>
                        <a:t>41 Etats</a:t>
                      </a:r>
                      <a:r>
                        <a:rPr lang="fr-FR" sz="1600" baseline="0" dirty="0" smtClean="0"/>
                        <a:t> dont la France</a:t>
                      </a:r>
                      <a:endParaRPr lang="fr-FR" sz="1600" dirty="0"/>
                    </a:p>
                  </a:txBody>
                  <a:tcPr anchor="ctr"/>
                </a:tc>
                <a:tc>
                  <a:txBody>
                    <a:bodyPr/>
                    <a:lstStyle/>
                    <a:p>
                      <a:r>
                        <a:rPr lang="fr-FR" sz="1600" dirty="0" smtClean="0"/>
                        <a:t>48 Etats dont la France + USA</a:t>
                      </a:r>
                      <a:endParaRPr lang="fr-FR" sz="1600" dirty="0"/>
                    </a:p>
                  </a:txBody>
                  <a:tcPr anchor="ctr"/>
                </a:tc>
                <a:tc>
                  <a:txBody>
                    <a:bodyPr/>
                    <a:lstStyle/>
                    <a:p>
                      <a:r>
                        <a:rPr lang="fr-FR" sz="1600" dirty="0" smtClean="0"/>
                        <a:t>140 Etats dont la France</a:t>
                      </a:r>
                      <a:endParaRPr lang="fr-FR" sz="1600" dirty="0"/>
                    </a:p>
                  </a:txBody>
                  <a:tcPr anchor="ctr"/>
                </a:tc>
              </a:tr>
            </a:tbl>
          </a:graphicData>
        </a:graphic>
      </p:graphicFrame>
      <p:sp>
        <p:nvSpPr>
          <p:cNvPr id="5" name="ZoneTexte 4"/>
          <p:cNvSpPr txBox="1"/>
          <p:nvPr/>
        </p:nvSpPr>
        <p:spPr>
          <a:xfrm>
            <a:off x="506952" y="5370103"/>
            <a:ext cx="11178096" cy="646331"/>
          </a:xfrm>
          <a:prstGeom prst="rect">
            <a:avLst/>
          </a:prstGeom>
          <a:noFill/>
          <a:ln>
            <a:solidFill>
              <a:schemeClr val="accent1">
                <a:lumMod val="50000"/>
              </a:schemeClr>
            </a:solidFill>
          </a:ln>
        </p:spPr>
        <p:txBody>
          <a:bodyPr wrap="square" rtlCol="0">
            <a:spAutoFit/>
          </a:bodyPr>
          <a:lstStyle/>
          <a:p>
            <a:r>
              <a:rPr lang="fr-FR" b="1" dirty="0" smtClean="0">
                <a:sym typeface="Wingdings" panose="05000000000000000000" pitchFamily="2" charset="2"/>
              </a:rPr>
              <a:t> Jusqu’à la Loi Sapin 2, et au vu du nombre important de conventions au niveau international, la France présentait des lacunes dans son dispositif de lutte contre la corruption</a:t>
            </a:r>
            <a:endParaRPr lang="fr-FR" b="1" dirty="0"/>
          </a:p>
        </p:txBody>
      </p:sp>
      <p:sp>
        <p:nvSpPr>
          <p:cNvPr id="6" name="Espace réservé de la date 3"/>
          <p:cNvSpPr>
            <a:spLocks noGrp="1"/>
          </p:cNvSpPr>
          <p:nvPr>
            <p:ph type="dt" sz="half" idx="10"/>
          </p:nvPr>
        </p:nvSpPr>
        <p:spPr>
          <a:xfrm>
            <a:off x="42583" y="6486189"/>
            <a:ext cx="2057400" cy="365125"/>
          </a:xfrm>
        </p:spPr>
        <p:txBody>
          <a:bodyPr/>
          <a:lstStyle/>
          <a:p>
            <a:r>
              <a:rPr lang="fr-FR" dirty="0" smtClean="0"/>
              <a:t>14 novembre 2018</a:t>
            </a:r>
            <a:endParaRPr lang="fr-FR" dirty="0"/>
          </a:p>
        </p:txBody>
      </p:sp>
      <p:pic>
        <p:nvPicPr>
          <p:cNvPr id="7" name="Image 6"/>
          <p:cNvPicPr>
            <a:picLocks noChangeAspect="1"/>
          </p:cNvPicPr>
          <p:nvPr/>
        </p:nvPicPr>
        <p:blipFill>
          <a:blip r:embed="rId2"/>
          <a:stretch>
            <a:fillRect/>
          </a:stretch>
        </p:blipFill>
        <p:spPr>
          <a:xfrm>
            <a:off x="3260970" y="6477604"/>
            <a:ext cx="6614733" cy="365792"/>
          </a:xfrm>
          <a:prstGeom prst="rect">
            <a:avLst/>
          </a:prstGeom>
        </p:spPr>
      </p:pic>
    </p:spTree>
    <p:extLst>
      <p:ext uri="{BB962C8B-B14F-4D97-AF65-F5344CB8AC3E}">
        <p14:creationId xmlns:p14="http://schemas.microsoft.com/office/powerpoint/2010/main" val="218743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3402" y="1254542"/>
            <a:ext cx="9267546" cy="1524169"/>
          </a:xfrm>
          <a:gradFill>
            <a:gsLst>
              <a:gs pos="0">
                <a:schemeClr val="accent5">
                  <a:satMod val="103000"/>
                  <a:lumMod val="102000"/>
                  <a:tint val="94000"/>
                  <a:alpha val="62000"/>
                </a:schemeClr>
              </a:gs>
              <a:gs pos="50000">
                <a:schemeClr val="accent5">
                  <a:satMod val="110000"/>
                  <a:lumMod val="100000"/>
                  <a:shade val="100000"/>
                </a:schemeClr>
              </a:gs>
              <a:gs pos="100000">
                <a:schemeClr val="accent5">
                  <a:lumMod val="99000"/>
                  <a:satMod val="120000"/>
                  <a:shade val="78000"/>
                </a:schemeClr>
              </a:gs>
            </a:gsLst>
          </a:gradFill>
        </p:spPr>
        <p:style>
          <a:lnRef idx="0">
            <a:schemeClr val="accent5"/>
          </a:lnRef>
          <a:fillRef idx="3">
            <a:schemeClr val="accent5"/>
          </a:fillRef>
          <a:effectRef idx="3">
            <a:schemeClr val="accent5"/>
          </a:effectRef>
          <a:fontRef idx="minor">
            <a:schemeClr val="lt1"/>
          </a:fontRef>
        </p:style>
        <p:txBody>
          <a:bodyPr>
            <a:normAutofit/>
          </a:bodyPr>
          <a:lstStyle/>
          <a:p>
            <a:pPr>
              <a:buFont typeface="Wingdings" panose="05000000000000000000" pitchFamily="2" charset="2"/>
              <a:buChar char="à"/>
            </a:pPr>
            <a:r>
              <a:rPr lang="fr-FR" sz="1800" dirty="0" smtClean="0">
                <a:sym typeface="Wingdings" panose="05000000000000000000" pitchFamily="2" charset="2"/>
              </a:rPr>
              <a:t>Être en conformité avec les législations internationales en matière de lutte contre la corruption</a:t>
            </a:r>
          </a:p>
          <a:p>
            <a:pPr>
              <a:buFont typeface="Wingdings" panose="05000000000000000000" pitchFamily="2" charset="2"/>
              <a:buChar char="à"/>
            </a:pPr>
            <a:r>
              <a:rPr lang="fr-FR" sz="1800" dirty="0" smtClean="0">
                <a:sym typeface="Wingdings" panose="05000000000000000000" pitchFamily="2" charset="2"/>
              </a:rPr>
              <a:t>Permettre aux entreprises françaises de s’en prévaloir afin d’éviter le risque de double peine pour la même infraction</a:t>
            </a:r>
          </a:p>
          <a:p>
            <a:pPr>
              <a:buFont typeface="Wingdings" panose="05000000000000000000" pitchFamily="2" charset="2"/>
              <a:buChar char="à"/>
            </a:pPr>
            <a:r>
              <a:rPr lang="fr-FR" sz="1800" dirty="0" smtClean="0">
                <a:sym typeface="Wingdings" panose="05000000000000000000" pitchFamily="2" charset="2"/>
              </a:rPr>
              <a:t>Rediriger les procédures vers le champ de compétence français</a:t>
            </a:r>
            <a:endParaRPr lang="fr-FR" sz="1800" dirty="0"/>
          </a:p>
        </p:txBody>
      </p:sp>
      <p:sp>
        <p:nvSpPr>
          <p:cNvPr id="4" name="Titre 1"/>
          <p:cNvSpPr>
            <a:spLocks noGrp="1"/>
          </p:cNvSpPr>
          <p:nvPr>
            <p:ph type="title"/>
          </p:nvPr>
        </p:nvSpPr>
        <p:spPr>
          <a:xfrm>
            <a:off x="72656" y="0"/>
            <a:ext cx="10515600" cy="1325563"/>
          </a:xfrm>
        </p:spPr>
        <p:txBody>
          <a:bodyPr/>
          <a:lstStyle/>
          <a:p>
            <a:r>
              <a:rPr lang="fr-FR" dirty="0" smtClean="0"/>
              <a:t>Les objectifs de la loi Sapin 2</a:t>
            </a:r>
            <a:endParaRPr lang="fr-FR" dirty="0"/>
          </a:p>
        </p:txBody>
      </p:sp>
      <p:pic>
        <p:nvPicPr>
          <p:cNvPr id="5" name="Image 4"/>
          <p:cNvPicPr>
            <a:picLocks noChangeAspect="1"/>
          </p:cNvPicPr>
          <p:nvPr/>
        </p:nvPicPr>
        <p:blipFill>
          <a:blip r:embed="rId2"/>
          <a:stretch>
            <a:fillRect/>
          </a:stretch>
        </p:blipFill>
        <p:spPr>
          <a:xfrm>
            <a:off x="200644" y="1246620"/>
            <a:ext cx="2240132" cy="1680099"/>
          </a:xfrm>
          <a:prstGeom prst="rect">
            <a:avLst/>
          </a:prstGeom>
        </p:spPr>
      </p:pic>
      <p:graphicFrame>
        <p:nvGraphicFramePr>
          <p:cNvPr id="6" name="Diagramme 5"/>
          <p:cNvGraphicFramePr/>
          <p:nvPr>
            <p:extLst>
              <p:ext uri="{D42A27DB-BD31-4B8C-83A1-F6EECF244321}">
                <p14:modId xmlns:p14="http://schemas.microsoft.com/office/powerpoint/2010/main" val="3863418079"/>
              </p:ext>
            </p:extLst>
          </p:nvPr>
        </p:nvGraphicFramePr>
        <p:xfrm>
          <a:off x="461639" y="3364637"/>
          <a:ext cx="11487705" cy="3169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p:cNvSpPr txBox="1"/>
          <p:nvPr/>
        </p:nvSpPr>
        <p:spPr>
          <a:xfrm>
            <a:off x="461639" y="3018408"/>
            <a:ext cx="4216893" cy="369332"/>
          </a:xfrm>
          <a:prstGeom prst="rect">
            <a:avLst/>
          </a:prstGeom>
          <a:noFill/>
        </p:spPr>
        <p:txBody>
          <a:bodyPr wrap="square" rtlCol="0">
            <a:spAutoFit/>
          </a:bodyPr>
          <a:lstStyle/>
          <a:p>
            <a:r>
              <a:rPr lang="fr-FR" dirty="0" smtClean="0">
                <a:solidFill>
                  <a:srgbClr val="C00000"/>
                </a:solidFill>
              </a:rPr>
              <a:t>Les principales mesures de la loi Sapin 2: </a:t>
            </a:r>
            <a:endParaRPr lang="fr-FR" dirty="0">
              <a:solidFill>
                <a:srgbClr val="C00000"/>
              </a:solidFill>
            </a:endParaRPr>
          </a:p>
        </p:txBody>
      </p:sp>
      <p:sp>
        <p:nvSpPr>
          <p:cNvPr id="8" name="Espace réservé de la date 3"/>
          <p:cNvSpPr>
            <a:spLocks noGrp="1"/>
          </p:cNvSpPr>
          <p:nvPr>
            <p:ph type="dt" sz="half" idx="10"/>
          </p:nvPr>
        </p:nvSpPr>
        <p:spPr>
          <a:xfrm>
            <a:off x="0" y="6492875"/>
            <a:ext cx="2057400" cy="365125"/>
          </a:xfrm>
        </p:spPr>
        <p:txBody>
          <a:bodyPr/>
          <a:lstStyle/>
          <a:p>
            <a:r>
              <a:rPr lang="fr-FR" dirty="0" smtClean="0"/>
              <a:t>14 novembre 2018</a:t>
            </a:r>
            <a:endParaRPr lang="fr-FR" dirty="0"/>
          </a:p>
        </p:txBody>
      </p:sp>
      <p:pic>
        <p:nvPicPr>
          <p:cNvPr id="9" name="Image 8"/>
          <p:cNvPicPr>
            <a:picLocks noChangeAspect="1"/>
          </p:cNvPicPr>
          <p:nvPr/>
        </p:nvPicPr>
        <p:blipFill>
          <a:blip r:embed="rId8"/>
          <a:stretch>
            <a:fillRect/>
          </a:stretch>
        </p:blipFill>
        <p:spPr>
          <a:xfrm>
            <a:off x="3260970" y="6477604"/>
            <a:ext cx="6614733" cy="365792"/>
          </a:xfrm>
          <a:prstGeom prst="rect">
            <a:avLst/>
          </a:prstGeom>
        </p:spPr>
      </p:pic>
    </p:spTree>
    <p:extLst>
      <p:ext uri="{BB962C8B-B14F-4D97-AF65-F5344CB8AC3E}">
        <p14:creationId xmlns:p14="http://schemas.microsoft.com/office/powerpoint/2010/main" val="1143347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628" y="59692"/>
            <a:ext cx="10515600" cy="1080328"/>
          </a:xfrm>
        </p:spPr>
        <p:txBody>
          <a:bodyPr/>
          <a:lstStyle/>
          <a:p>
            <a:r>
              <a:rPr lang="fr-FR" dirty="0" smtClean="0"/>
              <a:t>Agence française en anticorruption</a:t>
            </a:r>
            <a:endParaRPr lang="fr-FR" dirty="0"/>
          </a:p>
        </p:txBody>
      </p:sp>
      <p:sp>
        <p:nvSpPr>
          <p:cNvPr id="6" name="Espace réservé du numéro de diapositive 5"/>
          <p:cNvSpPr>
            <a:spLocks noGrp="1"/>
          </p:cNvSpPr>
          <p:nvPr>
            <p:ph type="sldNum" sz="quarter" idx="12"/>
          </p:nvPr>
        </p:nvSpPr>
        <p:spPr>
          <a:xfrm>
            <a:off x="9170480" y="6462429"/>
            <a:ext cx="2743200" cy="365125"/>
          </a:xfrm>
        </p:spPr>
        <p:txBody>
          <a:bodyPr/>
          <a:lstStyle/>
          <a:p>
            <a:fld id="{0E006DF4-A5B1-4C98-B4F9-1302B5E1A27B}" type="slidenum">
              <a:rPr lang="fr-FR" smtClean="0"/>
              <a:t>6</a:t>
            </a:fld>
            <a:endParaRPr lang="fr-FR" dirty="0"/>
          </a:p>
        </p:txBody>
      </p:sp>
      <p:pic>
        <p:nvPicPr>
          <p:cNvPr id="7" name="Image 6"/>
          <p:cNvPicPr>
            <a:picLocks noChangeAspect="1"/>
          </p:cNvPicPr>
          <p:nvPr/>
        </p:nvPicPr>
        <p:blipFill rotWithShape="1">
          <a:blip r:embed="rId2"/>
          <a:srcRect l="14970" t="25477" r="71846" b="60917"/>
          <a:stretch/>
        </p:blipFill>
        <p:spPr>
          <a:xfrm>
            <a:off x="8754897" y="292963"/>
            <a:ext cx="1587588" cy="1092291"/>
          </a:xfrm>
          <a:prstGeom prst="rect">
            <a:avLst/>
          </a:prstGeom>
        </p:spPr>
      </p:pic>
      <p:pic>
        <p:nvPicPr>
          <p:cNvPr id="8" name="Image 7"/>
          <p:cNvPicPr>
            <a:picLocks noChangeAspect="1"/>
          </p:cNvPicPr>
          <p:nvPr/>
        </p:nvPicPr>
        <p:blipFill>
          <a:blip r:embed="rId3"/>
          <a:stretch>
            <a:fillRect/>
          </a:stretch>
        </p:blipFill>
        <p:spPr>
          <a:xfrm>
            <a:off x="3260970" y="6477604"/>
            <a:ext cx="6614733" cy="365792"/>
          </a:xfrm>
          <a:prstGeom prst="rect">
            <a:avLst/>
          </a:prstGeom>
        </p:spPr>
      </p:pic>
      <p:sp>
        <p:nvSpPr>
          <p:cNvPr id="10" name="Espace réservé de la date 3"/>
          <p:cNvSpPr>
            <a:spLocks noGrp="1"/>
          </p:cNvSpPr>
          <p:nvPr>
            <p:ph type="dt" sz="half" idx="10"/>
          </p:nvPr>
        </p:nvSpPr>
        <p:spPr>
          <a:xfrm>
            <a:off x="42583" y="6486189"/>
            <a:ext cx="2057400" cy="365125"/>
          </a:xfrm>
        </p:spPr>
        <p:txBody>
          <a:bodyPr/>
          <a:lstStyle/>
          <a:p>
            <a:r>
              <a:rPr lang="fr-FR" dirty="0" smtClean="0"/>
              <a:t>14 novembre 2018</a:t>
            </a:r>
            <a:endParaRPr lang="fr-FR" dirty="0"/>
          </a:p>
        </p:txBody>
      </p:sp>
      <p:sp>
        <p:nvSpPr>
          <p:cNvPr id="3" name="ZoneTexte 2"/>
          <p:cNvSpPr txBox="1"/>
          <p:nvPr/>
        </p:nvSpPr>
        <p:spPr>
          <a:xfrm>
            <a:off x="357557" y="1230829"/>
            <a:ext cx="11185863" cy="1200329"/>
          </a:xfrm>
          <a:prstGeom prst="rect">
            <a:avLst/>
          </a:prstGeom>
          <a:noFill/>
        </p:spPr>
        <p:txBody>
          <a:bodyPr wrap="square" rtlCol="0">
            <a:spAutoFit/>
          </a:bodyPr>
          <a:lstStyle/>
          <a:p>
            <a:r>
              <a:rPr lang="fr-FR" dirty="0" smtClean="0"/>
              <a:t>AFA est une </a:t>
            </a:r>
            <a:r>
              <a:rPr lang="fr-FR" dirty="0"/>
              <a:t>agence créée par la loi du </a:t>
            </a:r>
            <a:r>
              <a:rPr lang="fr-FR" dirty="0" smtClean="0"/>
              <a:t>9 décembre </a:t>
            </a:r>
            <a:r>
              <a:rPr lang="fr-FR" dirty="0"/>
              <a:t>2016 </a:t>
            </a:r>
            <a:r>
              <a:rPr lang="fr-FR" dirty="0" smtClean="0"/>
              <a:t>en </a:t>
            </a:r>
            <a:r>
              <a:rPr lang="fr-FR" dirty="0"/>
              <a:t>remplacement du </a:t>
            </a:r>
            <a:r>
              <a:rPr lang="fr-FR" dirty="0" smtClean="0"/>
              <a:t>Service central </a:t>
            </a:r>
            <a:r>
              <a:rPr lang="fr-FR" dirty="0"/>
              <a:t>de prévention de la</a:t>
            </a:r>
          </a:p>
          <a:p>
            <a:r>
              <a:rPr lang="fr-FR" dirty="0"/>
              <a:t>corruption (SCPC</a:t>
            </a:r>
            <a:r>
              <a:rPr lang="fr-FR" dirty="0" smtClean="0"/>
              <a:t>) – elle contrôle le respect de l’obligation de vigilance dans le domaine de la lutte contre la corruption, la concussion, la prise illégale d’intérêt, le détournement de fonds public et favoritisme et le trafic d’influence </a:t>
            </a:r>
            <a:r>
              <a:rPr lang="fr-FR" dirty="0"/>
              <a:t> </a:t>
            </a:r>
            <a:r>
              <a:rPr lang="fr-FR" dirty="0" smtClean="0"/>
              <a:t>- elle peut sanctionner les entreprises en cas de manquement à cette obligation</a:t>
            </a:r>
            <a:endParaRPr lang="fr-FR" dirty="0"/>
          </a:p>
        </p:txBody>
      </p:sp>
      <p:sp>
        <p:nvSpPr>
          <p:cNvPr id="5" name="ZoneTexte 4"/>
          <p:cNvSpPr txBox="1"/>
          <p:nvPr/>
        </p:nvSpPr>
        <p:spPr>
          <a:xfrm>
            <a:off x="3005846" y="3308415"/>
            <a:ext cx="1518082" cy="646331"/>
          </a:xfrm>
          <a:prstGeom prst="rect">
            <a:avLst/>
          </a:prstGeom>
          <a:noFill/>
        </p:spPr>
        <p:txBody>
          <a:bodyPr wrap="square" rtlCol="0">
            <a:spAutoFit/>
          </a:bodyPr>
          <a:lstStyle/>
          <a:p>
            <a:r>
              <a:rPr lang="fr-FR" dirty="0" smtClean="0"/>
              <a:t>Dirigée par un magistrat</a:t>
            </a:r>
            <a:endParaRPr lang="fr-FR" dirty="0"/>
          </a:p>
        </p:txBody>
      </p:sp>
      <p:pic>
        <p:nvPicPr>
          <p:cNvPr id="9" name="Image 8"/>
          <p:cNvPicPr>
            <a:picLocks noChangeAspect="1"/>
          </p:cNvPicPr>
          <p:nvPr/>
        </p:nvPicPr>
        <p:blipFill>
          <a:blip r:embed="rId4"/>
          <a:stretch>
            <a:fillRect/>
          </a:stretch>
        </p:blipFill>
        <p:spPr>
          <a:xfrm>
            <a:off x="1798974" y="3014171"/>
            <a:ext cx="854954" cy="1087515"/>
          </a:xfrm>
          <a:prstGeom prst="rect">
            <a:avLst/>
          </a:prstGeom>
        </p:spPr>
      </p:pic>
      <p:pic>
        <p:nvPicPr>
          <p:cNvPr id="11" name="Image 10"/>
          <p:cNvPicPr>
            <a:picLocks noChangeAspect="1"/>
          </p:cNvPicPr>
          <p:nvPr/>
        </p:nvPicPr>
        <p:blipFill>
          <a:blip r:embed="rId5"/>
          <a:stretch>
            <a:fillRect/>
          </a:stretch>
        </p:blipFill>
        <p:spPr>
          <a:xfrm>
            <a:off x="1586012" y="4192496"/>
            <a:ext cx="1334610" cy="1000957"/>
          </a:xfrm>
          <a:prstGeom prst="rect">
            <a:avLst/>
          </a:prstGeom>
        </p:spPr>
      </p:pic>
      <p:sp>
        <p:nvSpPr>
          <p:cNvPr id="12" name="ZoneTexte 11"/>
          <p:cNvSpPr txBox="1"/>
          <p:nvPr/>
        </p:nvSpPr>
        <p:spPr>
          <a:xfrm>
            <a:off x="3023197" y="4369808"/>
            <a:ext cx="1518082" cy="646331"/>
          </a:xfrm>
          <a:prstGeom prst="rect">
            <a:avLst/>
          </a:prstGeom>
          <a:noFill/>
        </p:spPr>
        <p:txBody>
          <a:bodyPr wrap="square" rtlCol="0">
            <a:spAutoFit/>
          </a:bodyPr>
          <a:lstStyle/>
          <a:p>
            <a:r>
              <a:rPr lang="fr-FR" dirty="0" smtClean="0"/>
              <a:t>Un conseil stratégique</a:t>
            </a:r>
            <a:endParaRPr lang="fr-FR" dirty="0"/>
          </a:p>
        </p:txBody>
      </p:sp>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4839" y="5162224"/>
            <a:ext cx="1054709" cy="1054709"/>
          </a:xfrm>
          <a:prstGeom prst="rect">
            <a:avLst/>
          </a:prstGeom>
        </p:spPr>
      </p:pic>
      <p:sp>
        <p:nvSpPr>
          <p:cNvPr id="14" name="ZoneTexte 13"/>
          <p:cNvSpPr txBox="1"/>
          <p:nvPr/>
        </p:nvSpPr>
        <p:spPr>
          <a:xfrm>
            <a:off x="2918948" y="5415712"/>
            <a:ext cx="2029289" cy="646331"/>
          </a:xfrm>
          <a:prstGeom prst="rect">
            <a:avLst/>
          </a:prstGeom>
          <a:noFill/>
        </p:spPr>
        <p:txBody>
          <a:bodyPr wrap="square" rtlCol="0">
            <a:spAutoFit/>
          </a:bodyPr>
          <a:lstStyle/>
          <a:p>
            <a:r>
              <a:rPr lang="fr-FR" dirty="0" smtClean="0"/>
              <a:t>Une commission des sanctions</a:t>
            </a:r>
            <a:endParaRPr lang="fr-FR" dirty="0"/>
          </a:p>
        </p:txBody>
      </p:sp>
      <p:graphicFrame>
        <p:nvGraphicFramePr>
          <p:cNvPr id="15" name="Diagramme 14"/>
          <p:cNvGraphicFramePr/>
          <p:nvPr>
            <p:extLst>
              <p:ext uri="{D42A27DB-BD31-4B8C-83A1-F6EECF244321}">
                <p14:modId xmlns:p14="http://schemas.microsoft.com/office/powerpoint/2010/main" val="567584387"/>
              </p:ext>
            </p:extLst>
          </p:nvPr>
        </p:nvGraphicFramePr>
        <p:xfrm>
          <a:off x="5858214" y="2973952"/>
          <a:ext cx="5497404" cy="3438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ZoneTexte 15"/>
          <p:cNvSpPr txBox="1"/>
          <p:nvPr/>
        </p:nvSpPr>
        <p:spPr>
          <a:xfrm>
            <a:off x="2429522" y="2552130"/>
            <a:ext cx="1718459" cy="400110"/>
          </a:xfrm>
          <a:prstGeom prst="rect">
            <a:avLst/>
          </a:prstGeom>
          <a:noFill/>
        </p:spPr>
        <p:txBody>
          <a:bodyPr wrap="square" rtlCol="0">
            <a:spAutoFit/>
          </a:bodyPr>
          <a:lstStyle/>
          <a:p>
            <a:r>
              <a:rPr lang="fr-FR" sz="2000" dirty="0" smtClean="0"/>
              <a:t>Organisation </a:t>
            </a:r>
            <a:endParaRPr lang="fr-FR" sz="2000" dirty="0"/>
          </a:p>
        </p:txBody>
      </p:sp>
      <p:sp>
        <p:nvSpPr>
          <p:cNvPr id="17" name="Rectangle 16"/>
          <p:cNvSpPr/>
          <p:nvPr/>
        </p:nvSpPr>
        <p:spPr>
          <a:xfrm>
            <a:off x="976543" y="2462781"/>
            <a:ext cx="4456591" cy="4031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p:cNvSpPr/>
          <p:nvPr/>
        </p:nvSpPr>
        <p:spPr>
          <a:xfrm>
            <a:off x="976543" y="2462508"/>
            <a:ext cx="4456591" cy="6004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p:cNvSpPr txBox="1"/>
          <p:nvPr/>
        </p:nvSpPr>
        <p:spPr>
          <a:xfrm>
            <a:off x="7747686" y="2532785"/>
            <a:ext cx="1718459" cy="400110"/>
          </a:xfrm>
          <a:prstGeom prst="rect">
            <a:avLst/>
          </a:prstGeom>
          <a:noFill/>
        </p:spPr>
        <p:txBody>
          <a:bodyPr wrap="square" rtlCol="0">
            <a:spAutoFit/>
          </a:bodyPr>
          <a:lstStyle/>
          <a:p>
            <a:pPr algn="ctr"/>
            <a:r>
              <a:rPr lang="fr-FR" sz="2000" dirty="0" smtClean="0"/>
              <a:t>Missions </a:t>
            </a:r>
            <a:endParaRPr lang="fr-FR" sz="2000" dirty="0"/>
          </a:p>
        </p:txBody>
      </p:sp>
      <p:sp>
        <p:nvSpPr>
          <p:cNvPr id="20" name="Rectangle 19"/>
          <p:cNvSpPr/>
          <p:nvPr/>
        </p:nvSpPr>
        <p:spPr>
          <a:xfrm>
            <a:off x="6347457" y="2447662"/>
            <a:ext cx="4669732" cy="41077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6347456" y="2462508"/>
            <a:ext cx="4640698" cy="5114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70403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386" y="100968"/>
            <a:ext cx="11385096" cy="635880"/>
          </a:xfrm>
        </p:spPr>
        <p:txBody>
          <a:bodyPr>
            <a:normAutofit fontScale="90000"/>
          </a:bodyPr>
          <a:lstStyle/>
          <a:p>
            <a:r>
              <a:rPr lang="fr-FR" dirty="0"/>
              <a:t>Le programme de </a:t>
            </a:r>
            <a:r>
              <a:rPr lang="fr-FR" dirty="0" smtClean="0"/>
              <a:t>conformité </a:t>
            </a:r>
            <a:r>
              <a:rPr lang="fr-FR" dirty="0"/>
              <a:t>anticorruption </a:t>
            </a:r>
          </a:p>
        </p:txBody>
      </p:sp>
      <p:sp>
        <p:nvSpPr>
          <p:cNvPr id="6" name="Espace réservé du numéro de diapositive 5"/>
          <p:cNvSpPr>
            <a:spLocks noGrp="1"/>
          </p:cNvSpPr>
          <p:nvPr>
            <p:ph type="sldNum" sz="quarter" idx="12"/>
          </p:nvPr>
        </p:nvSpPr>
        <p:spPr/>
        <p:txBody>
          <a:bodyPr/>
          <a:lstStyle/>
          <a:p>
            <a:fld id="{0E006DF4-A5B1-4C98-B4F9-1302B5E1A27B}" type="slidenum">
              <a:rPr lang="fr-FR" smtClean="0"/>
              <a:t>7</a:t>
            </a:fld>
            <a:endParaRPr lang="fr-FR" dirty="0"/>
          </a:p>
        </p:txBody>
      </p:sp>
      <p:sp>
        <p:nvSpPr>
          <p:cNvPr id="8" name="Rectangle 7"/>
          <p:cNvSpPr/>
          <p:nvPr/>
        </p:nvSpPr>
        <p:spPr>
          <a:xfrm>
            <a:off x="1712687" y="6008914"/>
            <a:ext cx="377371" cy="3715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p:cNvPicPr>
            <a:picLocks noChangeAspect="1"/>
          </p:cNvPicPr>
          <p:nvPr/>
        </p:nvPicPr>
        <p:blipFill>
          <a:blip r:embed="rId2"/>
          <a:stretch>
            <a:fillRect/>
          </a:stretch>
        </p:blipFill>
        <p:spPr>
          <a:xfrm>
            <a:off x="3260970" y="6477604"/>
            <a:ext cx="6614733" cy="365792"/>
          </a:xfrm>
          <a:prstGeom prst="rect">
            <a:avLst/>
          </a:prstGeom>
        </p:spPr>
      </p:pic>
      <p:sp>
        <p:nvSpPr>
          <p:cNvPr id="9" name="Espace réservé de la date 3"/>
          <p:cNvSpPr>
            <a:spLocks noGrp="1"/>
          </p:cNvSpPr>
          <p:nvPr>
            <p:ph type="dt" sz="half" idx="10"/>
          </p:nvPr>
        </p:nvSpPr>
        <p:spPr>
          <a:xfrm>
            <a:off x="61766" y="6477604"/>
            <a:ext cx="2057400" cy="365125"/>
          </a:xfrm>
        </p:spPr>
        <p:txBody>
          <a:bodyPr/>
          <a:lstStyle/>
          <a:p>
            <a:r>
              <a:rPr lang="fr-FR" dirty="0" smtClean="0"/>
              <a:t>14 novembre 2018</a:t>
            </a:r>
            <a:endParaRPr lang="fr-FR" dirty="0"/>
          </a:p>
        </p:txBody>
      </p:sp>
      <p:sp>
        <p:nvSpPr>
          <p:cNvPr id="5" name="Rectangle 4"/>
          <p:cNvSpPr/>
          <p:nvPr/>
        </p:nvSpPr>
        <p:spPr>
          <a:xfrm>
            <a:off x="5768524" y="1547784"/>
            <a:ext cx="230820" cy="49298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0" name="Flèche droite 9"/>
          <p:cNvSpPr/>
          <p:nvPr/>
        </p:nvSpPr>
        <p:spPr>
          <a:xfrm>
            <a:off x="5999344" y="2095128"/>
            <a:ext cx="1296139" cy="31959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3" name="Flèche droite 12"/>
          <p:cNvSpPr/>
          <p:nvPr/>
        </p:nvSpPr>
        <p:spPr>
          <a:xfrm rot="10800000">
            <a:off x="4518734" y="1802166"/>
            <a:ext cx="1249790" cy="29296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1" name="ZoneTexte 10"/>
          <p:cNvSpPr txBox="1"/>
          <p:nvPr/>
        </p:nvSpPr>
        <p:spPr>
          <a:xfrm>
            <a:off x="191386" y="1239264"/>
            <a:ext cx="4327348" cy="1015663"/>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Cartographie des risques</a:t>
            </a:r>
          </a:p>
          <a:p>
            <a:r>
              <a:rPr lang="fr-FR" sz="1400" smtClean="0">
                <a:sym typeface="Wingdings" panose="05000000000000000000" pitchFamily="2" charset="2"/>
              </a:rPr>
              <a:t> </a:t>
            </a:r>
            <a:r>
              <a:rPr lang="fr-FR" sz="1400" dirty="0" smtClean="0">
                <a:sym typeface="Wingdings" panose="05000000000000000000" pitchFamily="2" charset="2"/>
              </a:rPr>
              <a:t>Identification des cas d’exposition aux risques de corruption en fonction notamment du secteur d’activité et des zones géographiques</a:t>
            </a:r>
            <a:endParaRPr lang="fr-FR" sz="1400" dirty="0"/>
          </a:p>
        </p:txBody>
      </p:sp>
      <p:sp>
        <p:nvSpPr>
          <p:cNvPr id="14" name="ZoneTexte 13"/>
          <p:cNvSpPr txBox="1"/>
          <p:nvPr/>
        </p:nvSpPr>
        <p:spPr>
          <a:xfrm>
            <a:off x="7295483" y="1605053"/>
            <a:ext cx="4435136" cy="1015663"/>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Code de conduite</a:t>
            </a:r>
          </a:p>
          <a:p>
            <a:r>
              <a:rPr lang="fr-FR" sz="1400" dirty="0" smtClean="0"/>
              <a:t>Définir et illustrer les différents types de comportements à proscrire et comme étant susceptible de caractériser des faits de corruption ou de trafic d’influence</a:t>
            </a:r>
            <a:endParaRPr lang="fr-FR" sz="1400" dirty="0"/>
          </a:p>
        </p:txBody>
      </p:sp>
      <p:sp>
        <p:nvSpPr>
          <p:cNvPr id="15" name="Flèche droite 14"/>
          <p:cNvSpPr/>
          <p:nvPr/>
        </p:nvSpPr>
        <p:spPr>
          <a:xfrm rot="10800000">
            <a:off x="4518734" y="3009526"/>
            <a:ext cx="1249790" cy="29296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6" name="ZoneTexte 15"/>
          <p:cNvSpPr txBox="1"/>
          <p:nvPr/>
        </p:nvSpPr>
        <p:spPr>
          <a:xfrm>
            <a:off x="191385" y="2408026"/>
            <a:ext cx="4327348" cy="1015663"/>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Dispositif d’alerte interne – lanceur d’alerte</a:t>
            </a:r>
          </a:p>
          <a:p>
            <a:r>
              <a:rPr lang="fr-FR" sz="1400" dirty="0" smtClean="0">
                <a:sym typeface="Wingdings" panose="05000000000000000000" pitchFamily="2" charset="2"/>
              </a:rPr>
              <a:t>Permet le recueil des signalements émanant de collaborateurs relatifs à l’existence de conduites ou de situations contraires au code de conduite </a:t>
            </a:r>
            <a:endParaRPr lang="fr-FR" sz="1400" dirty="0"/>
          </a:p>
        </p:txBody>
      </p:sp>
      <p:sp>
        <p:nvSpPr>
          <p:cNvPr id="17" name="Flèche droite 16"/>
          <p:cNvSpPr/>
          <p:nvPr/>
        </p:nvSpPr>
        <p:spPr>
          <a:xfrm>
            <a:off x="5999343" y="3271853"/>
            <a:ext cx="1296139" cy="31959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18" name="ZoneTexte 17"/>
          <p:cNvSpPr txBox="1"/>
          <p:nvPr/>
        </p:nvSpPr>
        <p:spPr>
          <a:xfrm>
            <a:off x="7295483" y="2783973"/>
            <a:ext cx="4435136" cy="1015663"/>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Procédure d’évaluation</a:t>
            </a:r>
          </a:p>
          <a:p>
            <a:r>
              <a:rPr lang="fr-FR" sz="1400" dirty="0" smtClean="0"/>
              <a:t>Doit permettre d’évaluer la situation des clients, des fournisseurs de premier rang et des intermédiaires au regard de la cartographie des risques</a:t>
            </a:r>
            <a:endParaRPr lang="fr-FR" sz="1400" dirty="0"/>
          </a:p>
        </p:txBody>
      </p:sp>
      <p:sp>
        <p:nvSpPr>
          <p:cNvPr id="19" name="Flèche droite 18"/>
          <p:cNvSpPr/>
          <p:nvPr/>
        </p:nvSpPr>
        <p:spPr>
          <a:xfrm rot="10800000">
            <a:off x="4518734" y="3986963"/>
            <a:ext cx="1249790" cy="29296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20" name="ZoneTexte 19"/>
          <p:cNvSpPr txBox="1"/>
          <p:nvPr/>
        </p:nvSpPr>
        <p:spPr>
          <a:xfrm>
            <a:off x="191384" y="3609326"/>
            <a:ext cx="4327348" cy="1015663"/>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Contrôles comptables</a:t>
            </a:r>
          </a:p>
          <a:p>
            <a:r>
              <a:rPr lang="fr-FR" sz="1400" dirty="0" smtClean="0">
                <a:sym typeface="Wingdings" panose="05000000000000000000" pitchFamily="2" charset="2"/>
              </a:rPr>
              <a:t>Internes ou externes, destinés à s’assurer que les livres, les registres et comptes ne soient pas utilisés pour masquer des faits de corruption</a:t>
            </a:r>
            <a:endParaRPr lang="fr-FR" sz="1400" dirty="0"/>
          </a:p>
        </p:txBody>
      </p:sp>
      <p:sp>
        <p:nvSpPr>
          <p:cNvPr id="21" name="Flèche droite 20"/>
          <p:cNvSpPr/>
          <p:nvPr/>
        </p:nvSpPr>
        <p:spPr>
          <a:xfrm>
            <a:off x="5980237" y="4389362"/>
            <a:ext cx="1296139" cy="31959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22" name="ZoneTexte 21"/>
          <p:cNvSpPr txBox="1"/>
          <p:nvPr/>
        </p:nvSpPr>
        <p:spPr>
          <a:xfrm>
            <a:off x="7295483" y="4018863"/>
            <a:ext cx="4435136" cy="1231106"/>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Formation</a:t>
            </a:r>
          </a:p>
          <a:p>
            <a:r>
              <a:rPr lang="fr-FR" sz="1400" dirty="0" smtClean="0"/>
              <a:t>Destinée aux cadres et aux collaborateurs les plus exposés aux risques de corruption. Une formation sur le dispositif de lanceur d’alerte doit être délivrée à l’ensemble du personnel de l’entreprise</a:t>
            </a:r>
            <a:endParaRPr lang="fr-FR" sz="1400" dirty="0"/>
          </a:p>
        </p:txBody>
      </p:sp>
      <p:sp>
        <p:nvSpPr>
          <p:cNvPr id="23" name="Flèche droite 22"/>
          <p:cNvSpPr/>
          <p:nvPr/>
        </p:nvSpPr>
        <p:spPr>
          <a:xfrm rot="10800000">
            <a:off x="4528433" y="5189443"/>
            <a:ext cx="1249790" cy="29296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24" name="ZoneTexte 23"/>
          <p:cNvSpPr txBox="1"/>
          <p:nvPr/>
        </p:nvSpPr>
        <p:spPr>
          <a:xfrm>
            <a:off x="191384" y="4932624"/>
            <a:ext cx="4327348" cy="1015663"/>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Sanction disciplinaire</a:t>
            </a:r>
          </a:p>
          <a:p>
            <a:r>
              <a:rPr lang="fr-FR" sz="1400" dirty="0" smtClean="0">
                <a:sym typeface="Wingdings" panose="05000000000000000000" pitchFamily="2" charset="2"/>
              </a:rPr>
              <a:t>Permettant de sanctionner les membres de la personne morale en cas de violation du code de conduite de l’entreprise</a:t>
            </a:r>
            <a:endParaRPr lang="fr-FR" sz="1400" dirty="0"/>
          </a:p>
        </p:txBody>
      </p:sp>
      <p:sp>
        <p:nvSpPr>
          <p:cNvPr id="25" name="Flèche droite 24"/>
          <p:cNvSpPr/>
          <p:nvPr/>
        </p:nvSpPr>
        <p:spPr>
          <a:xfrm>
            <a:off x="5980237" y="5629324"/>
            <a:ext cx="1296139" cy="31959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dirty="0"/>
          </a:p>
        </p:txBody>
      </p:sp>
      <p:sp>
        <p:nvSpPr>
          <p:cNvPr id="26" name="ZoneTexte 25"/>
          <p:cNvSpPr txBox="1"/>
          <p:nvPr/>
        </p:nvSpPr>
        <p:spPr>
          <a:xfrm>
            <a:off x="7295483" y="5438649"/>
            <a:ext cx="4435136" cy="800219"/>
          </a:xfrm>
          <a:prstGeom prst="rect">
            <a:avLst/>
          </a:prstGeom>
          <a:noFill/>
          <a:ln>
            <a:solidFill>
              <a:schemeClr val="accent1">
                <a:lumMod val="50000"/>
              </a:schemeClr>
            </a:solidFill>
          </a:ln>
        </p:spPr>
        <p:txBody>
          <a:bodyPr wrap="square" rtlCol="0">
            <a:spAutoFit/>
          </a:bodyPr>
          <a:lstStyle/>
          <a:p>
            <a:pPr algn="ctr"/>
            <a:r>
              <a:rPr lang="fr-FR" b="1" dirty="0" smtClean="0">
                <a:solidFill>
                  <a:srgbClr val="002060"/>
                </a:solidFill>
              </a:rPr>
              <a:t>Contrôle de second niveau</a:t>
            </a:r>
          </a:p>
          <a:p>
            <a:r>
              <a:rPr lang="fr-FR" sz="1400" dirty="0" smtClean="0"/>
              <a:t>Mettre en place un dispositif de contrôle et d’évaluation interne des mesures mises en œuvre </a:t>
            </a:r>
            <a:endParaRPr lang="fr-FR" sz="1400" dirty="0"/>
          </a:p>
        </p:txBody>
      </p:sp>
    </p:spTree>
    <p:extLst>
      <p:ext uri="{BB962C8B-B14F-4D97-AF65-F5344CB8AC3E}">
        <p14:creationId xmlns:p14="http://schemas.microsoft.com/office/powerpoint/2010/main" val="3691233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857</Words>
  <Application>Microsoft Office PowerPoint</Application>
  <PresentationFormat>Grand écran</PresentationFormat>
  <Paragraphs>89</Paragraphs>
  <Slides>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Arial Narrow</vt:lpstr>
      <vt:lpstr>Calibri</vt:lpstr>
      <vt:lpstr>Calibri Light</vt:lpstr>
      <vt:lpstr>Wingdings</vt:lpstr>
      <vt:lpstr>Thème Office</vt:lpstr>
      <vt:lpstr>Loi Sapin 2 : anticorruption</vt:lpstr>
      <vt:lpstr>Loi Sapin 2 : anticorruption</vt:lpstr>
      <vt:lpstr>La corruption transnationale – quelques chiffres</vt:lpstr>
      <vt:lpstr>Contexte réglementaire international en matière de lutte contre la corruption</vt:lpstr>
      <vt:lpstr>Les objectifs de la loi Sapin 2</vt:lpstr>
      <vt:lpstr>Agence française en anticorruption</vt:lpstr>
      <vt:lpstr>Le programme de conformité anticorruption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 Sapin 2 : anticorruption</dc:title>
  <dc:creator>MAURILIERAS Anne-Sophie</dc:creator>
  <cp:lastModifiedBy>MAURILIERAS Anne-Sophie</cp:lastModifiedBy>
  <cp:revision>28</cp:revision>
  <cp:lastPrinted>2019-02-15T13:47:31Z</cp:lastPrinted>
  <dcterms:created xsi:type="dcterms:W3CDTF">2019-02-11T14:47:38Z</dcterms:created>
  <dcterms:modified xsi:type="dcterms:W3CDTF">2019-02-15T14:45:18Z</dcterms:modified>
</cp:coreProperties>
</file>