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7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pixabay.com/en/ocean-life-under-water-colorful-215133/" TargetMode="External"/><Relationship Id="rId1" Type="http://schemas.openxmlformats.org/officeDocument/2006/relationships/image" Target="../media/image1.jpg"/><Relationship Id="rId6" Type="http://schemas.openxmlformats.org/officeDocument/2006/relationships/hyperlink" Target="https://pixabay.com/en/people-hand-health-handshake-woman-3152585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://www.lamauvaiseherbe.net/2011/06/10/de-la-technologie-comme-source-majeure-de-pollution-planetaire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pixabay.com/en/ocean-life-under-water-colorful-215133/" TargetMode="External"/><Relationship Id="rId1" Type="http://schemas.openxmlformats.org/officeDocument/2006/relationships/image" Target="../media/image1.jpg"/><Relationship Id="rId6" Type="http://schemas.openxmlformats.org/officeDocument/2006/relationships/hyperlink" Target="https://pixabay.com/en/people-hand-health-handshake-woman-3152585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://www.lamauvaiseherbe.net/2011/06/10/de-la-technologie-comme-source-majeure-de-pollution-planetair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6C063B-B80C-47A9-BF96-64B4EF772624}" type="doc">
      <dgm:prSet loTypeId="urn:microsoft.com/office/officeart/2005/8/layout/pList1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1501E83-1181-4FD3-805A-BB2B87590319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1" i="0" dirty="0">
              <a:latin typeface="Abadi" panose="020B0604020104020204" pitchFamily="34" charset="0"/>
            </a:rPr>
            <a:t>S’inscrire dans une démarche plus responsable et transparente vis-à-vis des parties prenantes et de leur environnement</a:t>
          </a:r>
          <a:endParaRPr lang="fr-FR" sz="1800" b="1" dirty="0">
            <a:latin typeface="Abadi" panose="020B0604020104020204" pitchFamily="34" charset="0"/>
          </a:endParaRPr>
        </a:p>
      </dgm:t>
    </dgm:pt>
    <dgm:pt modelId="{300CD3FE-6163-467A-AFB1-12919C40D77E}" type="parTrans" cxnId="{F58BA13E-C3FB-421B-B252-3249D18C3C97}">
      <dgm:prSet/>
      <dgm:spPr/>
      <dgm:t>
        <a:bodyPr/>
        <a:lstStyle/>
        <a:p>
          <a:endParaRPr lang="fr-FR"/>
        </a:p>
      </dgm:t>
    </dgm:pt>
    <dgm:pt modelId="{356DEFB8-0F49-4433-B5CD-953CACBE659C}" type="sibTrans" cxnId="{F58BA13E-C3FB-421B-B252-3249D18C3C97}">
      <dgm:prSet/>
      <dgm:spPr/>
      <dgm:t>
        <a:bodyPr/>
        <a:lstStyle/>
        <a:p>
          <a:endParaRPr lang="fr-FR"/>
        </a:p>
      </dgm:t>
    </dgm:pt>
    <dgm:pt modelId="{691EDE0D-99C3-4432-8DB2-100E853FC9DD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1" i="0" dirty="0">
              <a:latin typeface="Abadi" panose="020B0604020104020204" pitchFamily="34" charset="0"/>
            </a:rPr>
            <a:t>Réduire les externalités négatives à travers une identification plus précise des risques liés à ses activités</a:t>
          </a:r>
          <a:endParaRPr lang="fr-FR" sz="1800" b="1" dirty="0">
            <a:latin typeface="Abadi" panose="020B0604020104020204" pitchFamily="34" charset="0"/>
          </a:endParaRPr>
        </a:p>
      </dgm:t>
    </dgm:pt>
    <dgm:pt modelId="{15FBE433-AB52-4AB9-AAD6-8F6FCD8B451A}" type="parTrans" cxnId="{0DE1CAEA-C6AC-47D3-9465-2985BA416C96}">
      <dgm:prSet/>
      <dgm:spPr/>
      <dgm:t>
        <a:bodyPr/>
        <a:lstStyle/>
        <a:p>
          <a:endParaRPr lang="fr-FR"/>
        </a:p>
      </dgm:t>
    </dgm:pt>
    <dgm:pt modelId="{3CFD38B2-F978-4EC8-A356-90C947266276}" type="sibTrans" cxnId="{0DE1CAEA-C6AC-47D3-9465-2985BA416C96}">
      <dgm:prSet/>
      <dgm:spPr/>
      <dgm:t>
        <a:bodyPr/>
        <a:lstStyle/>
        <a:p>
          <a:endParaRPr lang="fr-FR"/>
        </a:p>
      </dgm:t>
    </dgm:pt>
    <dgm:pt modelId="{F4817458-C2C4-4FE9-9BD0-22697DD52238}">
      <dgm:prSet phldrT="[Texte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800" b="1" i="0" dirty="0">
              <a:latin typeface="Abadi" panose="020B0604020104020204" pitchFamily="34" charset="0"/>
            </a:rPr>
            <a:t>Développer des partenariats constructifs avec des organismes veillant aux respects des droits humains</a:t>
          </a:r>
          <a:endParaRPr lang="fr-FR" sz="1800" b="1" dirty="0">
            <a:latin typeface="Abadi" panose="020B0604020104020204" pitchFamily="34" charset="0"/>
          </a:endParaRPr>
        </a:p>
      </dgm:t>
    </dgm:pt>
    <dgm:pt modelId="{A7440120-7461-4E7A-9D74-F7C8E327E711}" type="parTrans" cxnId="{5C85A222-CD29-416B-90AC-0B8F2370C868}">
      <dgm:prSet/>
      <dgm:spPr/>
      <dgm:t>
        <a:bodyPr/>
        <a:lstStyle/>
        <a:p>
          <a:endParaRPr lang="fr-FR"/>
        </a:p>
      </dgm:t>
    </dgm:pt>
    <dgm:pt modelId="{D417548F-F787-42DD-9FA7-672250887349}" type="sibTrans" cxnId="{5C85A222-CD29-416B-90AC-0B8F2370C868}">
      <dgm:prSet/>
      <dgm:spPr/>
      <dgm:t>
        <a:bodyPr/>
        <a:lstStyle/>
        <a:p>
          <a:endParaRPr lang="fr-FR"/>
        </a:p>
      </dgm:t>
    </dgm:pt>
    <dgm:pt modelId="{443AECF7-4698-4907-A5A7-9FA0F40E6ED9}" type="pres">
      <dgm:prSet presAssocID="{1F6C063B-B80C-47A9-BF96-64B4EF772624}" presName="Name0" presStyleCnt="0">
        <dgm:presLayoutVars>
          <dgm:dir/>
          <dgm:resizeHandles val="exact"/>
        </dgm:presLayoutVars>
      </dgm:prSet>
      <dgm:spPr/>
    </dgm:pt>
    <dgm:pt modelId="{A1E1F9BD-181E-43CF-8A24-2451FB32ADDA}" type="pres">
      <dgm:prSet presAssocID="{B1501E83-1181-4FD3-805A-BB2B87590319}" presName="compNode" presStyleCnt="0"/>
      <dgm:spPr/>
    </dgm:pt>
    <dgm:pt modelId="{49F1BD55-C287-4D0E-AFAF-7588E8133081}" type="pres">
      <dgm:prSet presAssocID="{B1501E83-1181-4FD3-805A-BB2B87590319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5000" b="-5000"/>
          </a:stretch>
        </a:blipFill>
      </dgm:spPr>
    </dgm:pt>
    <dgm:pt modelId="{B3E42491-318C-4276-B60E-EAF17F7978B9}" type="pres">
      <dgm:prSet presAssocID="{B1501E83-1181-4FD3-805A-BB2B87590319}" presName="textRect" presStyleLbl="revTx" presStyleIdx="0" presStyleCnt="3" custScaleY="117781" custLinFactNeighborX="1095" custLinFactNeighborY="26552">
        <dgm:presLayoutVars>
          <dgm:bulletEnabled val="1"/>
        </dgm:presLayoutVars>
      </dgm:prSet>
      <dgm:spPr/>
    </dgm:pt>
    <dgm:pt modelId="{C6D97038-5C8F-485F-8F91-0CDF63C9DBDA}" type="pres">
      <dgm:prSet presAssocID="{356DEFB8-0F49-4433-B5CD-953CACBE659C}" presName="sibTrans" presStyleLbl="sibTrans2D1" presStyleIdx="0" presStyleCnt="0"/>
      <dgm:spPr/>
    </dgm:pt>
    <dgm:pt modelId="{9B152406-F7C5-495B-AD0E-243051340290}" type="pres">
      <dgm:prSet presAssocID="{691EDE0D-99C3-4432-8DB2-100E853FC9DD}" presName="compNode" presStyleCnt="0"/>
      <dgm:spPr/>
    </dgm:pt>
    <dgm:pt modelId="{B87F7CAD-E731-4624-9D20-A409727499A2}" type="pres">
      <dgm:prSet presAssocID="{691EDE0D-99C3-4432-8DB2-100E853FC9DD}" presName="pict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000" r="-2000"/>
          </a:stretch>
        </a:blipFill>
      </dgm:spPr>
    </dgm:pt>
    <dgm:pt modelId="{876D50CF-FF27-4EE0-A567-E624C43A345D}" type="pres">
      <dgm:prSet presAssocID="{691EDE0D-99C3-4432-8DB2-100E853FC9DD}" presName="textRect" presStyleLbl="revTx" presStyleIdx="1" presStyleCnt="3" custScaleY="116001" custLinFactNeighborY="26971">
        <dgm:presLayoutVars>
          <dgm:bulletEnabled val="1"/>
        </dgm:presLayoutVars>
      </dgm:prSet>
      <dgm:spPr/>
    </dgm:pt>
    <dgm:pt modelId="{58E72FB8-CBF8-4F2B-AA17-3141B918F821}" type="pres">
      <dgm:prSet presAssocID="{3CFD38B2-F978-4EC8-A356-90C947266276}" presName="sibTrans" presStyleLbl="sibTrans2D1" presStyleIdx="0" presStyleCnt="0"/>
      <dgm:spPr/>
    </dgm:pt>
    <dgm:pt modelId="{DEF6F409-B972-426D-B4BA-9664BDA56B09}" type="pres">
      <dgm:prSet presAssocID="{F4817458-C2C4-4FE9-9BD0-22697DD52238}" presName="compNode" presStyleCnt="0"/>
      <dgm:spPr/>
    </dgm:pt>
    <dgm:pt modelId="{5ABD1354-9B51-41C5-986F-77D06B7CE41F}" type="pres">
      <dgm:prSet presAssocID="{F4817458-C2C4-4FE9-9BD0-22697DD52238}" presName="pictRect" presStyleLbl="node1" presStyleIdx="2" presStyleCnt="3" custScaleY="99520" custLinFactNeighborX="126" custLinFactNeighborY="47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000" r="-5000"/>
          </a:stretch>
        </a:blipFill>
      </dgm:spPr>
    </dgm:pt>
    <dgm:pt modelId="{779B63AC-0E73-4D2D-9FE1-D5D05470DAD7}" type="pres">
      <dgm:prSet presAssocID="{F4817458-C2C4-4FE9-9BD0-22697DD52238}" presName="textRect" presStyleLbl="revTx" presStyleIdx="2" presStyleCnt="3" custScaleY="109690" custLinFactNeighborX="-547" custLinFactNeighborY="20490">
        <dgm:presLayoutVars>
          <dgm:bulletEnabled val="1"/>
        </dgm:presLayoutVars>
      </dgm:prSet>
      <dgm:spPr/>
    </dgm:pt>
  </dgm:ptLst>
  <dgm:cxnLst>
    <dgm:cxn modelId="{5C85A222-CD29-416B-90AC-0B8F2370C868}" srcId="{1F6C063B-B80C-47A9-BF96-64B4EF772624}" destId="{F4817458-C2C4-4FE9-9BD0-22697DD52238}" srcOrd="2" destOrd="0" parTransId="{A7440120-7461-4E7A-9D74-F7C8E327E711}" sibTransId="{D417548F-F787-42DD-9FA7-672250887349}"/>
    <dgm:cxn modelId="{06C1CF32-46B1-497B-88D4-BA0968859361}" type="presOf" srcId="{356DEFB8-0F49-4433-B5CD-953CACBE659C}" destId="{C6D97038-5C8F-485F-8F91-0CDF63C9DBDA}" srcOrd="0" destOrd="0" presId="urn:microsoft.com/office/officeart/2005/8/layout/pList1"/>
    <dgm:cxn modelId="{F58BA13E-C3FB-421B-B252-3249D18C3C97}" srcId="{1F6C063B-B80C-47A9-BF96-64B4EF772624}" destId="{B1501E83-1181-4FD3-805A-BB2B87590319}" srcOrd="0" destOrd="0" parTransId="{300CD3FE-6163-467A-AFB1-12919C40D77E}" sibTransId="{356DEFB8-0F49-4433-B5CD-953CACBE659C}"/>
    <dgm:cxn modelId="{7FC3275B-DECF-4348-BFC1-97465EA452BD}" type="presOf" srcId="{3CFD38B2-F978-4EC8-A356-90C947266276}" destId="{58E72FB8-CBF8-4F2B-AA17-3141B918F821}" srcOrd="0" destOrd="0" presId="urn:microsoft.com/office/officeart/2005/8/layout/pList1"/>
    <dgm:cxn modelId="{834CF641-BEDC-4F54-8F7F-AD35BEE498A1}" type="presOf" srcId="{B1501E83-1181-4FD3-805A-BB2B87590319}" destId="{B3E42491-318C-4276-B60E-EAF17F7978B9}" srcOrd="0" destOrd="0" presId="urn:microsoft.com/office/officeart/2005/8/layout/pList1"/>
    <dgm:cxn modelId="{94E75586-6314-41EE-BCE5-ED37D16AF751}" type="presOf" srcId="{1F6C063B-B80C-47A9-BF96-64B4EF772624}" destId="{443AECF7-4698-4907-A5A7-9FA0F40E6ED9}" srcOrd="0" destOrd="0" presId="urn:microsoft.com/office/officeart/2005/8/layout/pList1"/>
    <dgm:cxn modelId="{D7B4E7A5-4528-4233-A379-037A05800A0D}" type="presOf" srcId="{691EDE0D-99C3-4432-8DB2-100E853FC9DD}" destId="{876D50CF-FF27-4EE0-A567-E624C43A345D}" srcOrd="0" destOrd="0" presId="urn:microsoft.com/office/officeart/2005/8/layout/pList1"/>
    <dgm:cxn modelId="{408E91BE-A733-408B-9983-756881808EB1}" type="presOf" srcId="{F4817458-C2C4-4FE9-9BD0-22697DD52238}" destId="{779B63AC-0E73-4D2D-9FE1-D5D05470DAD7}" srcOrd="0" destOrd="0" presId="urn:microsoft.com/office/officeart/2005/8/layout/pList1"/>
    <dgm:cxn modelId="{0DE1CAEA-C6AC-47D3-9465-2985BA416C96}" srcId="{1F6C063B-B80C-47A9-BF96-64B4EF772624}" destId="{691EDE0D-99C3-4432-8DB2-100E853FC9DD}" srcOrd="1" destOrd="0" parTransId="{15FBE433-AB52-4AB9-AAD6-8F6FCD8B451A}" sibTransId="{3CFD38B2-F978-4EC8-A356-90C947266276}"/>
    <dgm:cxn modelId="{2BE0AB14-5AF0-486A-AC05-3E2568D2934B}" type="presParOf" srcId="{443AECF7-4698-4907-A5A7-9FA0F40E6ED9}" destId="{A1E1F9BD-181E-43CF-8A24-2451FB32ADDA}" srcOrd="0" destOrd="0" presId="urn:microsoft.com/office/officeart/2005/8/layout/pList1"/>
    <dgm:cxn modelId="{114C419F-AF94-44C3-BC14-F8CB094D541D}" type="presParOf" srcId="{A1E1F9BD-181E-43CF-8A24-2451FB32ADDA}" destId="{49F1BD55-C287-4D0E-AFAF-7588E8133081}" srcOrd="0" destOrd="0" presId="urn:microsoft.com/office/officeart/2005/8/layout/pList1"/>
    <dgm:cxn modelId="{E69CF60B-D1AC-4253-9632-8805CD37B926}" type="presParOf" srcId="{A1E1F9BD-181E-43CF-8A24-2451FB32ADDA}" destId="{B3E42491-318C-4276-B60E-EAF17F7978B9}" srcOrd="1" destOrd="0" presId="urn:microsoft.com/office/officeart/2005/8/layout/pList1"/>
    <dgm:cxn modelId="{BF5A0F58-35C4-44EA-8117-1C8173A8A5B0}" type="presParOf" srcId="{443AECF7-4698-4907-A5A7-9FA0F40E6ED9}" destId="{C6D97038-5C8F-485F-8F91-0CDF63C9DBDA}" srcOrd="1" destOrd="0" presId="urn:microsoft.com/office/officeart/2005/8/layout/pList1"/>
    <dgm:cxn modelId="{EDC0C5D8-9F67-4FDF-81E6-5E4C14A510B5}" type="presParOf" srcId="{443AECF7-4698-4907-A5A7-9FA0F40E6ED9}" destId="{9B152406-F7C5-495B-AD0E-243051340290}" srcOrd="2" destOrd="0" presId="urn:microsoft.com/office/officeart/2005/8/layout/pList1"/>
    <dgm:cxn modelId="{23437D51-8F9F-4407-A0EC-8BA65720503E}" type="presParOf" srcId="{9B152406-F7C5-495B-AD0E-243051340290}" destId="{B87F7CAD-E731-4624-9D20-A409727499A2}" srcOrd="0" destOrd="0" presId="urn:microsoft.com/office/officeart/2005/8/layout/pList1"/>
    <dgm:cxn modelId="{2DDE5502-2F74-404A-AA82-3A549B58C273}" type="presParOf" srcId="{9B152406-F7C5-495B-AD0E-243051340290}" destId="{876D50CF-FF27-4EE0-A567-E624C43A345D}" srcOrd="1" destOrd="0" presId="urn:microsoft.com/office/officeart/2005/8/layout/pList1"/>
    <dgm:cxn modelId="{B429A3FF-531E-454B-8F04-6F5289A817B1}" type="presParOf" srcId="{443AECF7-4698-4907-A5A7-9FA0F40E6ED9}" destId="{58E72FB8-CBF8-4F2B-AA17-3141B918F821}" srcOrd="3" destOrd="0" presId="urn:microsoft.com/office/officeart/2005/8/layout/pList1"/>
    <dgm:cxn modelId="{D7593918-4980-4E98-99EF-C7A3DBCAE30E}" type="presParOf" srcId="{443AECF7-4698-4907-A5A7-9FA0F40E6ED9}" destId="{DEF6F409-B972-426D-B4BA-9664BDA56B09}" srcOrd="4" destOrd="0" presId="urn:microsoft.com/office/officeart/2005/8/layout/pList1"/>
    <dgm:cxn modelId="{B790FD0D-F849-4AF9-A88C-AED8AE9014B3}" type="presParOf" srcId="{DEF6F409-B972-426D-B4BA-9664BDA56B09}" destId="{5ABD1354-9B51-41C5-986F-77D06B7CE41F}" srcOrd="0" destOrd="0" presId="urn:microsoft.com/office/officeart/2005/8/layout/pList1"/>
    <dgm:cxn modelId="{658117B1-3877-4EA8-8EA5-A68E46E15D4E}" type="presParOf" srcId="{DEF6F409-B972-426D-B4BA-9664BDA56B09}" destId="{779B63AC-0E73-4D2D-9FE1-D5D05470DAD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987AD-C925-4881-956A-4E21DC6E4410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B212521-D12E-4E70-BC5B-59CA011C33E7}">
      <dgm:prSet phldrT="[Texte]"/>
      <dgm:spPr/>
      <dgm:t>
        <a:bodyPr/>
        <a:lstStyle/>
        <a:p>
          <a:r>
            <a:rPr lang="fr-FR" b="0" i="0" dirty="0">
              <a:latin typeface="Abadi" panose="020B0604020104020204" pitchFamily="34" charset="0"/>
            </a:rPr>
            <a:t>Cartographie des risques</a:t>
          </a:r>
          <a:endParaRPr lang="fr-FR" dirty="0">
            <a:latin typeface="Abadi" panose="020B0604020104020204" pitchFamily="34" charset="0"/>
          </a:endParaRPr>
        </a:p>
      </dgm:t>
    </dgm:pt>
    <dgm:pt modelId="{404FE080-2AF0-4B70-8A89-4A299AB0A65E}" type="parTrans" cxnId="{5EE89671-0AB5-4F61-9824-29563D8EB2B1}">
      <dgm:prSet/>
      <dgm:spPr/>
      <dgm:t>
        <a:bodyPr/>
        <a:lstStyle/>
        <a:p>
          <a:endParaRPr lang="fr-FR"/>
        </a:p>
      </dgm:t>
    </dgm:pt>
    <dgm:pt modelId="{3F8BB683-137F-4B7B-80DC-06A25022A4AE}" type="sibTrans" cxnId="{5EE89671-0AB5-4F61-9824-29563D8EB2B1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fr-FR"/>
        </a:p>
      </dgm:t>
    </dgm:pt>
    <dgm:pt modelId="{F27CC22E-443F-476F-ABE5-948918EA60E5}">
      <dgm:prSet phldrT="[Texte]"/>
      <dgm:spPr/>
      <dgm:t>
        <a:bodyPr/>
        <a:lstStyle/>
        <a:p>
          <a:pPr algn="ctr"/>
          <a:r>
            <a:rPr lang="fr-FR" b="0" i="0" dirty="0">
              <a:latin typeface="Abadi" panose="020B0604020104020204" pitchFamily="34" charset="0"/>
            </a:rPr>
            <a:t>Procédures d’évaluation des filiales, sous-traitants et fournisseurs avec lesquels est entretenue une relation commerciale établie</a:t>
          </a:r>
          <a:endParaRPr lang="fr-FR" dirty="0">
            <a:latin typeface="Abadi" panose="020B0604020104020204" pitchFamily="34" charset="0"/>
          </a:endParaRPr>
        </a:p>
      </dgm:t>
    </dgm:pt>
    <dgm:pt modelId="{98FCBB7B-DB32-4E2F-A340-0C834F825BE9}" type="parTrans" cxnId="{571EB377-1928-419D-9B57-B1485B52D995}">
      <dgm:prSet/>
      <dgm:spPr/>
      <dgm:t>
        <a:bodyPr/>
        <a:lstStyle/>
        <a:p>
          <a:endParaRPr lang="fr-FR"/>
        </a:p>
      </dgm:t>
    </dgm:pt>
    <dgm:pt modelId="{EA6F04E7-C212-488E-B9FD-9DF5EA950065}" type="sibTrans" cxnId="{571EB377-1928-419D-9B57-B1485B52D995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fr-FR"/>
        </a:p>
      </dgm:t>
    </dgm:pt>
    <dgm:pt modelId="{F66EEF08-2988-4D4C-8DA7-0C0AB0FD4FAB}">
      <dgm:prSet phldrT="[Texte]"/>
      <dgm:spPr/>
      <dgm:t>
        <a:bodyPr/>
        <a:lstStyle/>
        <a:p>
          <a:r>
            <a:rPr lang="fr-FR" b="0" i="0" dirty="0">
              <a:latin typeface="Abadi" panose="020B0604020104020204" pitchFamily="34" charset="0"/>
            </a:rPr>
            <a:t>Actions adaptées d’atténuation des risques ou de prévention des atteintes graves</a:t>
          </a:r>
          <a:endParaRPr lang="fr-FR" b="0" dirty="0">
            <a:latin typeface="Abadi" panose="020B0604020104020204" pitchFamily="34" charset="0"/>
          </a:endParaRPr>
        </a:p>
      </dgm:t>
    </dgm:pt>
    <dgm:pt modelId="{26BE1077-FA43-42C5-9FC6-D4DD71CD5BFA}" type="parTrans" cxnId="{A2C3B683-3C03-4AD7-A2F2-54673ED11C11}">
      <dgm:prSet/>
      <dgm:spPr/>
      <dgm:t>
        <a:bodyPr/>
        <a:lstStyle/>
        <a:p>
          <a:endParaRPr lang="fr-FR"/>
        </a:p>
      </dgm:t>
    </dgm:pt>
    <dgm:pt modelId="{89EDC3C6-0E16-4F89-BEBF-5AB1A8ADE123}" type="sibTrans" cxnId="{A2C3B683-3C03-4AD7-A2F2-54673ED11C11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fr-FR"/>
        </a:p>
      </dgm:t>
    </dgm:pt>
    <dgm:pt modelId="{C92EBDEC-196A-4B3C-A7B4-FB1387E024F4}">
      <dgm:prSet phldrT="[Texte]"/>
      <dgm:spPr/>
      <dgm:t>
        <a:bodyPr/>
        <a:lstStyle/>
        <a:p>
          <a:r>
            <a:rPr lang="fr-FR" b="0" i="0" dirty="0">
              <a:latin typeface="Abadi" panose="020B0604020104020204" pitchFamily="34" charset="0"/>
            </a:rPr>
            <a:t>Mécanisme d’alerte et de recueil des signalements</a:t>
          </a:r>
          <a:endParaRPr lang="fr-FR" dirty="0">
            <a:latin typeface="Abadi" panose="020B0604020104020204" pitchFamily="34" charset="0"/>
          </a:endParaRPr>
        </a:p>
      </dgm:t>
    </dgm:pt>
    <dgm:pt modelId="{112CA6A2-DDF6-4ADF-A01F-190242444A76}" type="parTrans" cxnId="{058BE8C6-3072-48C1-91E0-64F3DD11CBB5}">
      <dgm:prSet/>
      <dgm:spPr/>
      <dgm:t>
        <a:bodyPr/>
        <a:lstStyle/>
        <a:p>
          <a:endParaRPr lang="fr-FR"/>
        </a:p>
      </dgm:t>
    </dgm:pt>
    <dgm:pt modelId="{92901EDE-ADCD-4AC7-9BFE-511235BFEA2B}" type="sibTrans" cxnId="{058BE8C6-3072-48C1-91E0-64F3DD11CBB5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endParaRPr lang="fr-FR"/>
        </a:p>
      </dgm:t>
    </dgm:pt>
    <dgm:pt modelId="{27908405-3DBA-4EAA-81FE-849BD1ACCE0F}">
      <dgm:prSet phldrT="[Texte]"/>
      <dgm:spPr/>
      <dgm:t>
        <a:bodyPr/>
        <a:lstStyle/>
        <a:p>
          <a:r>
            <a:rPr lang="fr-FR" b="0" i="0" dirty="0">
              <a:latin typeface="Abadi" panose="020B0604020104020204" pitchFamily="34" charset="0"/>
            </a:rPr>
            <a:t>Dispositif de suivi des mesures mises en œuvre et d’évaluation de leur efficacité</a:t>
          </a:r>
          <a:endParaRPr lang="fr-FR" dirty="0">
            <a:latin typeface="Abadi" panose="020B0604020104020204" pitchFamily="34" charset="0"/>
          </a:endParaRPr>
        </a:p>
      </dgm:t>
    </dgm:pt>
    <dgm:pt modelId="{2BB859D4-8EE1-4C51-A1C7-4D875FC2B8D3}" type="parTrans" cxnId="{BC633D24-E888-40CB-948D-5CDE200C1DE2}">
      <dgm:prSet/>
      <dgm:spPr/>
      <dgm:t>
        <a:bodyPr/>
        <a:lstStyle/>
        <a:p>
          <a:endParaRPr lang="fr-FR"/>
        </a:p>
      </dgm:t>
    </dgm:pt>
    <dgm:pt modelId="{13D12C71-3AC9-4531-BFEE-A64FFF132810}" type="sibTrans" cxnId="{BC633D24-E888-40CB-948D-5CDE200C1DE2}">
      <dgm:prSet/>
      <dgm:spPr/>
      <dgm:t>
        <a:bodyPr/>
        <a:lstStyle/>
        <a:p>
          <a:endParaRPr lang="fr-FR"/>
        </a:p>
      </dgm:t>
    </dgm:pt>
    <dgm:pt modelId="{4B97544E-9132-4532-8147-1868B27779E2}" type="pres">
      <dgm:prSet presAssocID="{42E987AD-C925-4881-956A-4E21DC6E4410}" presName="diagram" presStyleCnt="0">
        <dgm:presLayoutVars>
          <dgm:dir/>
          <dgm:resizeHandles val="exact"/>
        </dgm:presLayoutVars>
      </dgm:prSet>
      <dgm:spPr/>
    </dgm:pt>
    <dgm:pt modelId="{8C131FAB-EDC8-4940-95EB-E6C76821E4B4}" type="pres">
      <dgm:prSet presAssocID="{FB212521-D12E-4E70-BC5B-59CA011C33E7}" presName="node" presStyleLbl="node1" presStyleIdx="0" presStyleCnt="5">
        <dgm:presLayoutVars>
          <dgm:bulletEnabled val="1"/>
        </dgm:presLayoutVars>
      </dgm:prSet>
      <dgm:spPr/>
    </dgm:pt>
    <dgm:pt modelId="{B29CF31E-AA6C-47C4-B22E-05B85682A742}" type="pres">
      <dgm:prSet presAssocID="{3F8BB683-137F-4B7B-80DC-06A25022A4AE}" presName="sibTrans" presStyleLbl="sibTrans2D1" presStyleIdx="0" presStyleCnt="4"/>
      <dgm:spPr/>
    </dgm:pt>
    <dgm:pt modelId="{F3A477E4-A043-4508-ABD6-694EEA18470E}" type="pres">
      <dgm:prSet presAssocID="{3F8BB683-137F-4B7B-80DC-06A25022A4AE}" presName="connectorText" presStyleLbl="sibTrans2D1" presStyleIdx="0" presStyleCnt="4"/>
      <dgm:spPr/>
    </dgm:pt>
    <dgm:pt modelId="{5D900FE4-7805-446B-8BA5-6FD71106DC2D}" type="pres">
      <dgm:prSet presAssocID="{F27CC22E-443F-476F-ABE5-948918EA60E5}" presName="node" presStyleLbl="node1" presStyleIdx="1" presStyleCnt="5">
        <dgm:presLayoutVars>
          <dgm:bulletEnabled val="1"/>
        </dgm:presLayoutVars>
      </dgm:prSet>
      <dgm:spPr/>
    </dgm:pt>
    <dgm:pt modelId="{18AA1CE5-8C19-45A1-9E1C-65DDA12DD21C}" type="pres">
      <dgm:prSet presAssocID="{EA6F04E7-C212-488E-B9FD-9DF5EA950065}" presName="sibTrans" presStyleLbl="sibTrans2D1" presStyleIdx="1" presStyleCnt="4"/>
      <dgm:spPr/>
    </dgm:pt>
    <dgm:pt modelId="{74681B50-63E7-46B1-BC8C-E4F7B417D225}" type="pres">
      <dgm:prSet presAssocID="{EA6F04E7-C212-488E-B9FD-9DF5EA950065}" presName="connectorText" presStyleLbl="sibTrans2D1" presStyleIdx="1" presStyleCnt="4"/>
      <dgm:spPr/>
    </dgm:pt>
    <dgm:pt modelId="{ED9848ED-3968-4476-974C-8D8B6D237057}" type="pres">
      <dgm:prSet presAssocID="{F66EEF08-2988-4D4C-8DA7-0C0AB0FD4FAB}" presName="node" presStyleLbl="node1" presStyleIdx="2" presStyleCnt="5">
        <dgm:presLayoutVars>
          <dgm:bulletEnabled val="1"/>
        </dgm:presLayoutVars>
      </dgm:prSet>
      <dgm:spPr/>
    </dgm:pt>
    <dgm:pt modelId="{3722B068-D9E6-41CB-BB65-356D5335DF59}" type="pres">
      <dgm:prSet presAssocID="{89EDC3C6-0E16-4F89-BEBF-5AB1A8ADE123}" presName="sibTrans" presStyleLbl="sibTrans2D1" presStyleIdx="2" presStyleCnt="4"/>
      <dgm:spPr/>
    </dgm:pt>
    <dgm:pt modelId="{C47D9B8C-47F1-4F87-862E-BCE551329570}" type="pres">
      <dgm:prSet presAssocID="{89EDC3C6-0E16-4F89-BEBF-5AB1A8ADE123}" presName="connectorText" presStyleLbl="sibTrans2D1" presStyleIdx="2" presStyleCnt="4"/>
      <dgm:spPr/>
    </dgm:pt>
    <dgm:pt modelId="{BEF0C212-533C-4248-A343-6A1EEE04E08F}" type="pres">
      <dgm:prSet presAssocID="{C92EBDEC-196A-4B3C-A7B4-FB1387E024F4}" presName="node" presStyleLbl="node1" presStyleIdx="3" presStyleCnt="5">
        <dgm:presLayoutVars>
          <dgm:bulletEnabled val="1"/>
        </dgm:presLayoutVars>
      </dgm:prSet>
      <dgm:spPr/>
    </dgm:pt>
    <dgm:pt modelId="{C83A5255-D178-4790-BB56-87369C4C7219}" type="pres">
      <dgm:prSet presAssocID="{92901EDE-ADCD-4AC7-9BFE-511235BFEA2B}" presName="sibTrans" presStyleLbl="sibTrans2D1" presStyleIdx="3" presStyleCnt="4"/>
      <dgm:spPr/>
    </dgm:pt>
    <dgm:pt modelId="{7063C339-942A-4C94-AA68-77499086178B}" type="pres">
      <dgm:prSet presAssocID="{92901EDE-ADCD-4AC7-9BFE-511235BFEA2B}" presName="connectorText" presStyleLbl="sibTrans2D1" presStyleIdx="3" presStyleCnt="4"/>
      <dgm:spPr/>
    </dgm:pt>
    <dgm:pt modelId="{83D69276-D52A-4929-96EA-259A983E2F77}" type="pres">
      <dgm:prSet presAssocID="{27908405-3DBA-4EAA-81FE-849BD1ACCE0F}" presName="node" presStyleLbl="node1" presStyleIdx="4" presStyleCnt="5">
        <dgm:presLayoutVars>
          <dgm:bulletEnabled val="1"/>
        </dgm:presLayoutVars>
      </dgm:prSet>
      <dgm:spPr/>
    </dgm:pt>
  </dgm:ptLst>
  <dgm:cxnLst>
    <dgm:cxn modelId="{C0EB8001-58C2-4FD3-ACD9-74E0A1A17513}" type="presOf" srcId="{3F8BB683-137F-4B7B-80DC-06A25022A4AE}" destId="{F3A477E4-A043-4508-ABD6-694EEA18470E}" srcOrd="1" destOrd="0" presId="urn:microsoft.com/office/officeart/2005/8/layout/process5"/>
    <dgm:cxn modelId="{BC633D24-E888-40CB-948D-5CDE200C1DE2}" srcId="{42E987AD-C925-4881-956A-4E21DC6E4410}" destId="{27908405-3DBA-4EAA-81FE-849BD1ACCE0F}" srcOrd="4" destOrd="0" parTransId="{2BB859D4-8EE1-4C51-A1C7-4D875FC2B8D3}" sibTransId="{13D12C71-3AC9-4531-BFEE-A64FFF132810}"/>
    <dgm:cxn modelId="{6839EA2B-9FB8-4267-8ED3-D4C0EA057984}" type="presOf" srcId="{C92EBDEC-196A-4B3C-A7B4-FB1387E024F4}" destId="{BEF0C212-533C-4248-A343-6A1EEE04E08F}" srcOrd="0" destOrd="0" presId="urn:microsoft.com/office/officeart/2005/8/layout/process5"/>
    <dgm:cxn modelId="{689F8860-1E3B-423F-9250-BCF2E5FD6ABF}" type="presOf" srcId="{27908405-3DBA-4EAA-81FE-849BD1ACCE0F}" destId="{83D69276-D52A-4929-96EA-259A983E2F77}" srcOrd="0" destOrd="0" presId="urn:microsoft.com/office/officeart/2005/8/layout/process5"/>
    <dgm:cxn modelId="{E1FD5046-CC41-4883-B999-C63329C03ED9}" type="presOf" srcId="{FB212521-D12E-4E70-BC5B-59CA011C33E7}" destId="{8C131FAB-EDC8-4940-95EB-E6C76821E4B4}" srcOrd="0" destOrd="0" presId="urn:microsoft.com/office/officeart/2005/8/layout/process5"/>
    <dgm:cxn modelId="{5EE89671-0AB5-4F61-9824-29563D8EB2B1}" srcId="{42E987AD-C925-4881-956A-4E21DC6E4410}" destId="{FB212521-D12E-4E70-BC5B-59CA011C33E7}" srcOrd="0" destOrd="0" parTransId="{404FE080-2AF0-4B70-8A89-4A299AB0A65E}" sibTransId="{3F8BB683-137F-4B7B-80DC-06A25022A4AE}"/>
    <dgm:cxn modelId="{571EB377-1928-419D-9B57-B1485B52D995}" srcId="{42E987AD-C925-4881-956A-4E21DC6E4410}" destId="{F27CC22E-443F-476F-ABE5-948918EA60E5}" srcOrd="1" destOrd="0" parTransId="{98FCBB7B-DB32-4E2F-A340-0C834F825BE9}" sibTransId="{EA6F04E7-C212-488E-B9FD-9DF5EA950065}"/>
    <dgm:cxn modelId="{C38ED37F-AE9C-485A-A246-CD169C55195A}" type="presOf" srcId="{89EDC3C6-0E16-4F89-BEBF-5AB1A8ADE123}" destId="{C47D9B8C-47F1-4F87-862E-BCE551329570}" srcOrd="1" destOrd="0" presId="urn:microsoft.com/office/officeart/2005/8/layout/process5"/>
    <dgm:cxn modelId="{A2C3B683-3C03-4AD7-A2F2-54673ED11C11}" srcId="{42E987AD-C925-4881-956A-4E21DC6E4410}" destId="{F66EEF08-2988-4D4C-8DA7-0C0AB0FD4FAB}" srcOrd="2" destOrd="0" parTransId="{26BE1077-FA43-42C5-9FC6-D4DD71CD5BFA}" sibTransId="{89EDC3C6-0E16-4F89-BEBF-5AB1A8ADE123}"/>
    <dgm:cxn modelId="{2635C684-EE08-4DA7-A3D9-EED5D6EFFECD}" type="presOf" srcId="{EA6F04E7-C212-488E-B9FD-9DF5EA950065}" destId="{74681B50-63E7-46B1-BC8C-E4F7B417D225}" srcOrd="1" destOrd="0" presId="urn:microsoft.com/office/officeart/2005/8/layout/process5"/>
    <dgm:cxn modelId="{61F3B59F-1DBF-4910-B064-C0262326A61E}" type="presOf" srcId="{42E987AD-C925-4881-956A-4E21DC6E4410}" destId="{4B97544E-9132-4532-8147-1868B27779E2}" srcOrd="0" destOrd="0" presId="urn:microsoft.com/office/officeart/2005/8/layout/process5"/>
    <dgm:cxn modelId="{D9B367A2-8A4A-44EE-B5FF-27E0E8920C6B}" type="presOf" srcId="{3F8BB683-137F-4B7B-80DC-06A25022A4AE}" destId="{B29CF31E-AA6C-47C4-B22E-05B85682A742}" srcOrd="0" destOrd="0" presId="urn:microsoft.com/office/officeart/2005/8/layout/process5"/>
    <dgm:cxn modelId="{A415FFA6-5099-4339-B938-3E8BDED3EC37}" type="presOf" srcId="{92901EDE-ADCD-4AC7-9BFE-511235BFEA2B}" destId="{7063C339-942A-4C94-AA68-77499086178B}" srcOrd="1" destOrd="0" presId="urn:microsoft.com/office/officeart/2005/8/layout/process5"/>
    <dgm:cxn modelId="{189F8EB6-9481-49D1-953D-121104AFA125}" type="presOf" srcId="{EA6F04E7-C212-488E-B9FD-9DF5EA950065}" destId="{18AA1CE5-8C19-45A1-9E1C-65DDA12DD21C}" srcOrd="0" destOrd="0" presId="urn:microsoft.com/office/officeart/2005/8/layout/process5"/>
    <dgm:cxn modelId="{ACD5A3B9-92E3-4755-AE0B-450D84ECA4FB}" type="presOf" srcId="{92901EDE-ADCD-4AC7-9BFE-511235BFEA2B}" destId="{C83A5255-D178-4790-BB56-87369C4C7219}" srcOrd="0" destOrd="0" presId="urn:microsoft.com/office/officeart/2005/8/layout/process5"/>
    <dgm:cxn modelId="{058BE8C6-3072-48C1-91E0-64F3DD11CBB5}" srcId="{42E987AD-C925-4881-956A-4E21DC6E4410}" destId="{C92EBDEC-196A-4B3C-A7B4-FB1387E024F4}" srcOrd="3" destOrd="0" parTransId="{112CA6A2-DDF6-4ADF-A01F-190242444A76}" sibTransId="{92901EDE-ADCD-4AC7-9BFE-511235BFEA2B}"/>
    <dgm:cxn modelId="{9D589FCB-C037-4E35-82EC-6544BE382C18}" type="presOf" srcId="{F66EEF08-2988-4D4C-8DA7-0C0AB0FD4FAB}" destId="{ED9848ED-3968-4476-974C-8D8B6D237057}" srcOrd="0" destOrd="0" presId="urn:microsoft.com/office/officeart/2005/8/layout/process5"/>
    <dgm:cxn modelId="{393FB0CE-63CB-4906-973C-D04CDF7176C7}" type="presOf" srcId="{89EDC3C6-0E16-4F89-BEBF-5AB1A8ADE123}" destId="{3722B068-D9E6-41CB-BB65-356D5335DF59}" srcOrd="0" destOrd="0" presId="urn:microsoft.com/office/officeart/2005/8/layout/process5"/>
    <dgm:cxn modelId="{BCDA38D7-E3C1-4AAA-A8B3-3A9FE72D1EA2}" type="presOf" srcId="{F27CC22E-443F-476F-ABE5-948918EA60E5}" destId="{5D900FE4-7805-446B-8BA5-6FD71106DC2D}" srcOrd="0" destOrd="0" presId="urn:microsoft.com/office/officeart/2005/8/layout/process5"/>
    <dgm:cxn modelId="{6D7693C6-83A1-490C-B74A-6AEA67ADD0FB}" type="presParOf" srcId="{4B97544E-9132-4532-8147-1868B27779E2}" destId="{8C131FAB-EDC8-4940-95EB-E6C76821E4B4}" srcOrd="0" destOrd="0" presId="urn:microsoft.com/office/officeart/2005/8/layout/process5"/>
    <dgm:cxn modelId="{8BB2EEB3-CE45-4036-A7DF-07DD5D0E0B51}" type="presParOf" srcId="{4B97544E-9132-4532-8147-1868B27779E2}" destId="{B29CF31E-AA6C-47C4-B22E-05B85682A742}" srcOrd="1" destOrd="0" presId="urn:microsoft.com/office/officeart/2005/8/layout/process5"/>
    <dgm:cxn modelId="{1C372BA7-CCDE-442C-85F8-26D659517C59}" type="presParOf" srcId="{B29CF31E-AA6C-47C4-B22E-05B85682A742}" destId="{F3A477E4-A043-4508-ABD6-694EEA18470E}" srcOrd="0" destOrd="0" presId="urn:microsoft.com/office/officeart/2005/8/layout/process5"/>
    <dgm:cxn modelId="{DEA84070-5C04-4306-8C8B-D5E4406546E7}" type="presParOf" srcId="{4B97544E-9132-4532-8147-1868B27779E2}" destId="{5D900FE4-7805-446B-8BA5-6FD71106DC2D}" srcOrd="2" destOrd="0" presId="urn:microsoft.com/office/officeart/2005/8/layout/process5"/>
    <dgm:cxn modelId="{ABE2E286-0C82-457D-AFE6-8E246C92484E}" type="presParOf" srcId="{4B97544E-9132-4532-8147-1868B27779E2}" destId="{18AA1CE5-8C19-45A1-9E1C-65DDA12DD21C}" srcOrd="3" destOrd="0" presId="urn:microsoft.com/office/officeart/2005/8/layout/process5"/>
    <dgm:cxn modelId="{85D31EE3-CA11-4FD0-BB48-9249BDDC728D}" type="presParOf" srcId="{18AA1CE5-8C19-45A1-9E1C-65DDA12DD21C}" destId="{74681B50-63E7-46B1-BC8C-E4F7B417D225}" srcOrd="0" destOrd="0" presId="urn:microsoft.com/office/officeart/2005/8/layout/process5"/>
    <dgm:cxn modelId="{C171C721-28F2-4B7F-9C92-606C4C7DE7F7}" type="presParOf" srcId="{4B97544E-9132-4532-8147-1868B27779E2}" destId="{ED9848ED-3968-4476-974C-8D8B6D237057}" srcOrd="4" destOrd="0" presId="urn:microsoft.com/office/officeart/2005/8/layout/process5"/>
    <dgm:cxn modelId="{F3F571E4-DC82-4CC6-815C-6F6CE3AD2CE4}" type="presParOf" srcId="{4B97544E-9132-4532-8147-1868B27779E2}" destId="{3722B068-D9E6-41CB-BB65-356D5335DF59}" srcOrd="5" destOrd="0" presId="urn:microsoft.com/office/officeart/2005/8/layout/process5"/>
    <dgm:cxn modelId="{187BF486-056F-46E0-9C6E-FE1928FF7DDE}" type="presParOf" srcId="{3722B068-D9E6-41CB-BB65-356D5335DF59}" destId="{C47D9B8C-47F1-4F87-862E-BCE551329570}" srcOrd="0" destOrd="0" presId="urn:microsoft.com/office/officeart/2005/8/layout/process5"/>
    <dgm:cxn modelId="{A34D2F29-812D-48C9-BA8E-B6C5F7AF6721}" type="presParOf" srcId="{4B97544E-9132-4532-8147-1868B27779E2}" destId="{BEF0C212-533C-4248-A343-6A1EEE04E08F}" srcOrd="6" destOrd="0" presId="urn:microsoft.com/office/officeart/2005/8/layout/process5"/>
    <dgm:cxn modelId="{E1EB3DFA-9E79-4560-8411-69D9134661FB}" type="presParOf" srcId="{4B97544E-9132-4532-8147-1868B27779E2}" destId="{C83A5255-D178-4790-BB56-87369C4C7219}" srcOrd="7" destOrd="0" presId="urn:microsoft.com/office/officeart/2005/8/layout/process5"/>
    <dgm:cxn modelId="{600CDD71-FE70-4C4D-9FD9-FD858B5CA399}" type="presParOf" srcId="{C83A5255-D178-4790-BB56-87369C4C7219}" destId="{7063C339-942A-4C94-AA68-77499086178B}" srcOrd="0" destOrd="0" presId="urn:microsoft.com/office/officeart/2005/8/layout/process5"/>
    <dgm:cxn modelId="{7845C123-C4BE-441C-8F80-7E0A0C1063AA}" type="presParOf" srcId="{4B97544E-9132-4532-8147-1868B27779E2}" destId="{83D69276-D52A-4929-96EA-259A983E2F7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1BD55-C287-4D0E-AFAF-7588E8133081}">
      <dsp:nvSpPr>
        <dsp:cNvPr id="0" name=""/>
        <dsp:cNvSpPr/>
      </dsp:nvSpPr>
      <dsp:spPr>
        <a:xfrm>
          <a:off x="2145" y="772237"/>
          <a:ext cx="3403757" cy="234518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E42491-318C-4276-B60E-EAF17F7978B9}">
      <dsp:nvSpPr>
        <dsp:cNvPr id="0" name=""/>
        <dsp:cNvSpPr/>
      </dsp:nvSpPr>
      <dsp:spPr>
        <a:xfrm>
          <a:off x="39416" y="3340454"/>
          <a:ext cx="3403757" cy="1487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b="1" i="0" kern="1200" dirty="0">
              <a:latin typeface="Abadi" panose="020B0604020104020204" pitchFamily="34" charset="0"/>
            </a:rPr>
            <a:t>S’inscrire dans une démarche plus responsable et transparente vis-à-vis des parties prenantes et de leur environnement</a:t>
          </a:r>
          <a:endParaRPr lang="fr-FR" sz="1800" b="1" kern="1200" dirty="0">
            <a:latin typeface="Abadi" panose="020B0604020104020204" pitchFamily="34" charset="0"/>
          </a:endParaRPr>
        </a:p>
      </dsp:txBody>
      <dsp:txXfrm>
        <a:off x="39416" y="3340454"/>
        <a:ext cx="3403757" cy="1487331"/>
      </dsp:txXfrm>
    </dsp:sp>
    <dsp:sp modelId="{B87F7CAD-E731-4624-9D20-A409727499A2}">
      <dsp:nvSpPr>
        <dsp:cNvPr id="0" name=""/>
        <dsp:cNvSpPr/>
      </dsp:nvSpPr>
      <dsp:spPr>
        <a:xfrm>
          <a:off x="3746421" y="777856"/>
          <a:ext cx="3403757" cy="2345188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6D50CF-FF27-4EE0-A567-E624C43A345D}">
      <dsp:nvSpPr>
        <dsp:cNvPr id="0" name=""/>
        <dsp:cNvSpPr/>
      </dsp:nvSpPr>
      <dsp:spPr>
        <a:xfrm>
          <a:off x="3746421" y="3362603"/>
          <a:ext cx="3403757" cy="1464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b="1" i="0" kern="1200" dirty="0">
              <a:latin typeface="Abadi" panose="020B0604020104020204" pitchFamily="34" charset="0"/>
            </a:rPr>
            <a:t>Réduire les externalités négatives à travers une identification plus précise des risques liés à ses activités</a:t>
          </a:r>
          <a:endParaRPr lang="fr-FR" sz="1800" b="1" kern="1200" dirty="0">
            <a:latin typeface="Abadi" panose="020B0604020104020204" pitchFamily="34" charset="0"/>
          </a:endParaRPr>
        </a:p>
      </dsp:txBody>
      <dsp:txXfrm>
        <a:off x="3746421" y="3362603"/>
        <a:ext cx="3403757" cy="1464853"/>
      </dsp:txXfrm>
    </dsp:sp>
    <dsp:sp modelId="{5ABD1354-9B51-41C5-986F-77D06B7CE41F}">
      <dsp:nvSpPr>
        <dsp:cNvPr id="0" name=""/>
        <dsp:cNvSpPr/>
      </dsp:nvSpPr>
      <dsp:spPr>
        <a:xfrm>
          <a:off x="7492842" y="811781"/>
          <a:ext cx="3403757" cy="2333931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9B63AC-0E73-4D2D-9FE1-D5D05470DAD7}">
      <dsp:nvSpPr>
        <dsp:cNvPr id="0" name=""/>
        <dsp:cNvSpPr/>
      </dsp:nvSpPr>
      <dsp:spPr>
        <a:xfrm>
          <a:off x="7472078" y="3337719"/>
          <a:ext cx="3403757" cy="1385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FR" sz="1800" b="1" i="0" kern="1200" dirty="0">
              <a:latin typeface="Abadi" panose="020B0604020104020204" pitchFamily="34" charset="0"/>
            </a:rPr>
            <a:t>Développer des partenariats constructifs avec des organismes veillant aux respects des droits humains</a:t>
          </a:r>
          <a:endParaRPr lang="fr-FR" sz="1800" b="1" kern="1200" dirty="0">
            <a:latin typeface="Abadi" panose="020B0604020104020204" pitchFamily="34" charset="0"/>
          </a:endParaRPr>
        </a:p>
      </dsp:txBody>
      <dsp:txXfrm>
        <a:off x="7472078" y="3337719"/>
        <a:ext cx="3403757" cy="1385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1FAB-EDC8-4940-95EB-E6C76821E4B4}">
      <dsp:nvSpPr>
        <dsp:cNvPr id="0" name=""/>
        <dsp:cNvSpPr/>
      </dsp:nvSpPr>
      <dsp:spPr>
        <a:xfrm>
          <a:off x="9242" y="278528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latin typeface="Abadi" panose="020B0604020104020204" pitchFamily="34" charset="0"/>
            </a:rPr>
            <a:t>Cartographie des risques</a:t>
          </a:r>
          <a:endParaRPr lang="fr-FR" sz="1800" kern="1200" dirty="0">
            <a:latin typeface="Abadi" panose="020B0604020104020204" pitchFamily="34" charset="0"/>
          </a:endParaRPr>
        </a:p>
      </dsp:txBody>
      <dsp:txXfrm>
        <a:off x="57787" y="327073"/>
        <a:ext cx="2665308" cy="1560349"/>
      </dsp:txXfrm>
    </dsp:sp>
    <dsp:sp modelId="{B29CF31E-AA6C-47C4-B22E-05B85682A742}">
      <dsp:nvSpPr>
        <dsp:cNvPr id="0" name=""/>
        <dsp:cNvSpPr/>
      </dsp:nvSpPr>
      <dsp:spPr>
        <a:xfrm>
          <a:off x="3014732" y="76471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3014732" y="901726"/>
        <a:ext cx="409940" cy="411044"/>
      </dsp:txXfrm>
    </dsp:sp>
    <dsp:sp modelId="{5D900FE4-7805-446B-8BA5-6FD71106DC2D}">
      <dsp:nvSpPr>
        <dsp:cNvPr id="0" name=""/>
        <dsp:cNvSpPr/>
      </dsp:nvSpPr>
      <dsp:spPr>
        <a:xfrm>
          <a:off x="3876600" y="278528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latin typeface="Abadi" panose="020B0604020104020204" pitchFamily="34" charset="0"/>
            </a:rPr>
            <a:t>Procédures d’évaluation des filiales, sous-traitants et fournisseurs avec lesquels est entretenue une relation commerciale établie</a:t>
          </a:r>
          <a:endParaRPr lang="fr-FR" sz="1800" kern="1200" dirty="0">
            <a:latin typeface="Abadi" panose="020B0604020104020204" pitchFamily="34" charset="0"/>
          </a:endParaRPr>
        </a:p>
      </dsp:txBody>
      <dsp:txXfrm>
        <a:off x="3925145" y="327073"/>
        <a:ext cx="2665308" cy="1560349"/>
      </dsp:txXfrm>
    </dsp:sp>
    <dsp:sp modelId="{18AA1CE5-8C19-45A1-9E1C-65DDA12DD21C}">
      <dsp:nvSpPr>
        <dsp:cNvPr id="0" name=""/>
        <dsp:cNvSpPr/>
      </dsp:nvSpPr>
      <dsp:spPr>
        <a:xfrm>
          <a:off x="6882090" y="764711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>
        <a:off x="6882090" y="901726"/>
        <a:ext cx="409940" cy="411044"/>
      </dsp:txXfrm>
    </dsp:sp>
    <dsp:sp modelId="{ED9848ED-3968-4476-974C-8D8B6D237057}">
      <dsp:nvSpPr>
        <dsp:cNvPr id="0" name=""/>
        <dsp:cNvSpPr/>
      </dsp:nvSpPr>
      <dsp:spPr>
        <a:xfrm>
          <a:off x="7743958" y="278528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latin typeface="Abadi" panose="020B0604020104020204" pitchFamily="34" charset="0"/>
            </a:rPr>
            <a:t>Actions adaptées d’atténuation des risques ou de prévention des atteintes graves</a:t>
          </a:r>
          <a:endParaRPr lang="fr-FR" sz="1800" b="0" kern="1200" dirty="0">
            <a:latin typeface="Abadi" panose="020B0604020104020204" pitchFamily="34" charset="0"/>
          </a:endParaRPr>
        </a:p>
      </dsp:txBody>
      <dsp:txXfrm>
        <a:off x="7792503" y="327073"/>
        <a:ext cx="2665308" cy="1560349"/>
      </dsp:txXfrm>
    </dsp:sp>
    <dsp:sp modelId="{3722B068-D9E6-41CB-BB65-356D5335DF59}">
      <dsp:nvSpPr>
        <dsp:cNvPr id="0" name=""/>
        <dsp:cNvSpPr/>
      </dsp:nvSpPr>
      <dsp:spPr>
        <a:xfrm rot="5400000">
          <a:off x="8832344" y="2129336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-5400000">
        <a:off x="8919636" y="2179059"/>
        <a:ext cx="411044" cy="409940"/>
      </dsp:txXfrm>
    </dsp:sp>
    <dsp:sp modelId="{BEF0C212-533C-4248-A343-6A1EEE04E08F}">
      <dsp:nvSpPr>
        <dsp:cNvPr id="0" name=""/>
        <dsp:cNvSpPr/>
      </dsp:nvSpPr>
      <dsp:spPr>
        <a:xfrm>
          <a:off x="7743958" y="3040927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latin typeface="Abadi" panose="020B0604020104020204" pitchFamily="34" charset="0"/>
            </a:rPr>
            <a:t>Mécanisme d’alerte et de recueil des signalements</a:t>
          </a:r>
          <a:endParaRPr lang="fr-FR" sz="1800" kern="1200" dirty="0">
            <a:latin typeface="Abadi" panose="020B0604020104020204" pitchFamily="34" charset="0"/>
          </a:endParaRPr>
        </a:p>
      </dsp:txBody>
      <dsp:txXfrm>
        <a:off x="7792503" y="3089472"/>
        <a:ext cx="2665308" cy="1560349"/>
      </dsp:txXfrm>
    </dsp:sp>
    <dsp:sp modelId="{C83A5255-D178-4790-BB56-87369C4C7219}">
      <dsp:nvSpPr>
        <dsp:cNvPr id="0" name=""/>
        <dsp:cNvSpPr/>
      </dsp:nvSpPr>
      <dsp:spPr>
        <a:xfrm rot="10800000">
          <a:off x="6915239" y="3527109"/>
          <a:ext cx="585628" cy="6850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solidFill>
            <a:schemeClr val="tx1">
              <a:lumMod val="95000"/>
              <a:lumOff val="5000"/>
            </a:schemeClr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/>
        </a:p>
      </dsp:txBody>
      <dsp:txXfrm rot="10800000">
        <a:off x="7090927" y="3664124"/>
        <a:ext cx="409940" cy="411044"/>
      </dsp:txXfrm>
    </dsp:sp>
    <dsp:sp modelId="{83D69276-D52A-4929-96EA-259A983E2F77}">
      <dsp:nvSpPr>
        <dsp:cNvPr id="0" name=""/>
        <dsp:cNvSpPr/>
      </dsp:nvSpPr>
      <dsp:spPr>
        <a:xfrm>
          <a:off x="3876600" y="3040927"/>
          <a:ext cx="2762398" cy="1657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0" i="0" kern="1200" dirty="0">
              <a:latin typeface="Abadi" panose="020B0604020104020204" pitchFamily="34" charset="0"/>
            </a:rPr>
            <a:t>Dispositif de suivi des mesures mises en œuvre et d’évaluation de leur efficacité</a:t>
          </a:r>
          <a:endParaRPr lang="fr-FR" sz="1800" kern="1200" dirty="0">
            <a:latin typeface="Abadi" panose="020B0604020104020204" pitchFamily="34" charset="0"/>
          </a:endParaRPr>
        </a:p>
      </dsp:txBody>
      <dsp:txXfrm>
        <a:off x="3925145" y="3089472"/>
        <a:ext cx="2665308" cy="1560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09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64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384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133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262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12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16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38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89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89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18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1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94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47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8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A93CE-0AFB-4B79-8961-79454ECCFB3C}" type="datetimeFigureOut">
              <a:rPr lang="fr-FR" smtClean="0"/>
              <a:t>23/04/2019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9F9E08D-6ACE-4870-AC15-2B86A12AB3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4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4CDCNM" TargetMode="External"/><Relationship Id="rId7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fr/interdit-red-croix-supprimer-159816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F653F9-B967-442F-BD76-F6D5E28A0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3091"/>
            <a:ext cx="9144000" cy="946872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Abadi" panose="020B0604020202020204" pitchFamily="34" charset="0"/>
              </a:rPr>
              <a:t>loi du 27 mars 2017 :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C93399-8FF1-4844-BF4C-AA957BC25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5068"/>
            <a:ext cx="7766936" cy="1096899"/>
          </a:xfrm>
        </p:spPr>
        <p:txBody>
          <a:bodyPr>
            <a:normAutofit fontScale="92500" lnSpcReduction="10000"/>
          </a:bodyPr>
          <a:lstStyle/>
          <a:p>
            <a:r>
              <a:rPr lang="fr-FR" sz="3600" dirty="0">
                <a:latin typeface="Abadi" panose="020B0604020202020204" pitchFamily="34" charset="0"/>
              </a:rPr>
              <a:t>Le devoir de vigilance des sociétés mères et des entreprises donneuses d’ordre</a:t>
            </a:r>
          </a:p>
        </p:txBody>
      </p:sp>
    </p:spTree>
    <p:extLst>
      <p:ext uri="{BB962C8B-B14F-4D97-AF65-F5344CB8AC3E}">
        <p14:creationId xmlns:p14="http://schemas.microsoft.com/office/powerpoint/2010/main" val="256115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2E59D-508A-4A7D-9CB9-C3E2B2D3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Objectifs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1D4595D-B851-4C4C-A277-6975991AC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762538"/>
              </p:ext>
            </p:extLst>
          </p:nvPr>
        </p:nvGraphicFramePr>
        <p:xfrm>
          <a:off x="623637" y="1330037"/>
          <a:ext cx="10896600" cy="526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81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A27C3-9919-493A-BFFD-BA988445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Les entreprises concernées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03873-D394-491C-AD82-C2C80CAF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1647619"/>
          </a:xfrm>
        </p:spPr>
        <p:txBody>
          <a:bodyPr>
            <a:normAutofit lnSpcReduction="10000"/>
          </a:bodyPr>
          <a:lstStyle/>
          <a:p>
            <a:r>
              <a:rPr lang="fr-FR" sz="2400" dirty="0">
                <a:latin typeface="Abadi" panose="020B0604020104020204" pitchFamily="34" charset="0"/>
              </a:rPr>
              <a:t>Les sociétés mères françaises et les filiales françaises de groupes étrangers</a:t>
            </a:r>
          </a:p>
          <a:p>
            <a:r>
              <a:rPr lang="fr-FR" sz="2400" dirty="0">
                <a:latin typeface="Abadi" panose="020B0604020104020204" pitchFamily="34" charset="0"/>
              </a:rPr>
              <a:t>Les sociétés qui emploient, à la clôture de deux exercices consécutifs :</a:t>
            </a:r>
            <a:endParaRPr lang="fr-FR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Modèle 3D 3" descr="Un des premiers gratte-ciel">
                <a:extLst>
                  <a:ext uri="{FF2B5EF4-FFF2-40B4-BE49-F238E27FC236}">
                    <a16:creationId xmlns:a16="http://schemas.microsoft.com/office/drawing/2014/main" id="{68F3BA3E-18DC-4ECE-90CF-D2F0C56CAF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8739879"/>
                  </p:ext>
                </p:extLst>
              </p:nvPr>
            </p:nvGraphicFramePr>
            <p:xfrm>
              <a:off x="5931568" y="3721769"/>
              <a:ext cx="2229219" cy="252663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29219" cy="2526632"/>
                    </a:xfrm>
                    <a:prstGeom prst="rect">
                      <a:avLst/>
                    </a:prstGeom>
                  </am3d:spPr>
                  <am3d:camera>
                    <am3d:pos x="0" y="0" z="510632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59" d="1000000"/>
                    <am3d:preTrans dx="0" dy="-18000008" dz="-2045814"/>
                    <am3d:scale>
                      <am3d:sx n="1000000" d="1000000"/>
                      <am3d:sy n="1000000" d="1000000"/>
                      <am3d:sz n="1000000" d="1000000"/>
                    </am3d:scale>
                    <am3d:rot ax="728830" ay="1859892" az="379536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25735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Modèle 3D 3" descr="Un des premiers gratte-ciel">
                <a:extLst>
                  <a:ext uri="{FF2B5EF4-FFF2-40B4-BE49-F238E27FC236}">
                    <a16:creationId xmlns:a16="http://schemas.microsoft.com/office/drawing/2014/main" id="{68F3BA3E-18DC-4ECE-90CF-D2F0C56CAF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1568" y="3721769"/>
                <a:ext cx="2229219" cy="2526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Modèle 3D 4" descr="Un des premiers gratte-ciel">
                <a:extLst>
                  <a:ext uri="{FF2B5EF4-FFF2-40B4-BE49-F238E27FC236}">
                    <a16:creationId xmlns:a16="http://schemas.microsoft.com/office/drawing/2014/main" id="{718C1401-557E-4A6E-8379-55D0A9F72D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5901719"/>
                  </p:ext>
                </p:extLst>
              </p:nvPr>
            </p:nvGraphicFramePr>
            <p:xfrm>
              <a:off x="2174202" y="2436395"/>
              <a:ext cx="2060913" cy="39824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60913" cy="3982452"/>
                    </a:xfrm>
                    <a:prstGeom prst="rect">
                      <a:avLst/>
                    </a:prstGeom>
                  </am3d:spPr>
                  <am3d:camera>
                    <am3d:pos x="0" y="0" z="510632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59" d="1000000"/>
                    <am3d:preTrans dx="0" dy="-18000008" dz="-2045814"/>
                    <am3d:scale>
                      <am3d:sx n="1000000" d="1000000"/>
                      <am3d:sy n="1000000" d="1000000"/>
                      <am3d:sz n="1000000" d="1000000"/>
                    </am3d:scale>
                    <am3d:rot ax="728830" ay="1859892" az="379536"/>
                    <am3d:postTrans dx="0" dy="0" dz="0"/>
                  </am3d:trans>
                  <am3d:attrSrcUrl r:id="rId3"/>
                  <am3d:raster rName="Office3DRenderer" rVer="16.0.8326">
                    <am3d:blip r:embed="rId6"/>
                  </am3d:raster>
                  <am3d:objViewport viewportSz="40563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Modèle 3D 4" descr="Un des premiers gratte-ciel">
                <a:extLst>
                  <a:ext uri="{FF2B5EF4-FFF2-40B4-BE49-F238E27FC236}">
                    <a16:creationId xmlns:a16="http://schemas.microsoft.com/office/drawing/2014/main" id="{718C1401-557E-4A6E-8379-55D0A9F72D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4202" y="2436395"/>
                <a:ext cx="2060913" cy="398245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FCB559A1-DC58-4AFD-BD4B-01612F70B02D}"/>
              </a:ext>
            </a:extLst>
          </p:cNvPr>
          <p:cNvSpPr txBox="1"/>
          <p:nvPr/>
        </p:nvSpPr>
        <p:spPr>
          <a:xfrm>
            <a:off x="3951309" y="3642227"/>
            <a:ext cx="16964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ð"/>
            </a:pPr>
            <a:r>
              <a:rPr lang="fr-F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=/+ 10 000 salariés </a:t>
            </a:r>
            <a:r>
              <a:rPr lang="fr-FR" dirty="0">
                <a:latin typeface="Abadi" panose="020B0604020104020204" pitchFamily="34" charset="0"/>
              </a:rPr>
              <a:t>en leur sein et dans les filiales françaises et étrangères.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F5B1EC-DC3F-48F4-956C-E95DAFA4DC2C}"/>
              </a:ext>
            </a:extLst>
          </p:cNvPr>
          <p:cNvSpPr txBox="1"/>
          <p:nvPr/>
        </p:nvSpPr>
        <p:spPr>
          <a:xfrm>
            <a:off x="7424869" y="3642227"/>
            <a:ext cx="16964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ð"/>
            </a:pPr>
            <a:r>
              <a:rPr lang="fr-F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= </a:t>
            </a:r>
            <a:r>
              <a:rPr lang="fr-F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5 000 salariés </a:t>
            </a:r>
            <a:r>
              <a:rPr lang="fr-FR" dirty="0">
                <a:latin typeface="Abadi" panose="020B0604020104020204" pitchFamily="34" charset="0"/>
              </a:rPr>
              <a:t>en leur sein et dans leurs filiales françaises </a:t>
            </a:r>
          </a:p>
          <a:p>
            <a:pPr marL="285750" indent="-285750" algn="ctr">
              <a:buFont typeface="Wingdings" panose="05000000000000000000" pitchFamily="2" charset="2"/>
              <a:buChar char="ð"/>
            </a:pPr>
            <a:endParaRPr lang="fr-FR" sz="1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1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DFFB0-4CE1-485D-A3DA-2091386D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Le contenu du plan de vigilance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2647AE40-4130-451E-8EE6-7121ECF93C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606059"/>
              </p:ext>
            </p:extLst>
          </p:nvPr>
        </p:nvGraphicFramePr>
        <p:xfrm>
          <a:off x="838200" y="1515979"/>
          <a:ext cx="10515600" cy="4976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60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370E4-F0D5-4935-8136-0BFD3112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Suppression de l’amende civile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904855-02CE-41F6-AE20-732E6D2DA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519695"/>
          </a:xfrm>
        </p:spPr>
        <p:txBody>
          <a:bodyPr/>
          <a:lstStyle/>
          <a:p>
            <a:r>
              <a:rPr lang="fr-FR" sz="2400" dirty="0">
                <a:latin typeface="Abadi" panose="020B0604020104020204" pitchFamily="34" charset="0"/>
              </a:rPr>
              <a:t>Le Conseil Constitutionnel a censuré le texte lors de son adoptions par le Parlement. </a:t>
            </a:r>
          </a:p>
          <a:p>
            <a:pPr marL="0" indent="0">
              <a:buNone/>
            </a:pPr>
            <a:endParaRPr lang="fr-FR" sz="2400" dirty="0">
              <a:latin typeface="Abadi" panose="020B0604020104020204" pitchFamily="34" charset="0"/>
            </a:endParaRPr>
          </a:p>
          <a:p>
            <a:r>
              <a:rPr lang="fr-FR" sz="2400" dirty="0">
                <a:latin typeface="Abadi" panose="020B0604020104020204" pitchFamily="34" charset="0"/>
              </a:rPr>
              <a:t>Les amendes civiles ont été retirées en vertu du principe de légalité des délits et des peines. </a:t>
            </a:r>
          </a:p>
          <a:p>
            <a:pPr marL="0" indent="0">
              <a:buNone/>
            </a:pPr>
            <a:endParaRPr lang="fr-FR" dirty="0">
              <a:latin typeface="Abadi" panose="020B0604020104020204" pitchFamily="34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4192E6-4244-4FB7-A34D-467AC437F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29223" y="4046621"/>
            <a:ext cx="2201779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D33C3-2ECA-42C3-BB7F-D8E405DD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1" y="681790"/>
            <a:ext cx="8596668" cy="1038726"/>
          </a:xfrm>
        </p:spPr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La responsabilité de l’entreprise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1DD00A-036C-47F5-9444-D747D7199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81" y="1768643"/>
            <a:ext cx="8596668" cy="3765884"/>
          </a:xfrm>
        </p:spPr>
        <p:txBody>
          <a:bodyPr>
            <a:noAutofit/>
          </a:bodyPr>
          <a:lstStyle/>
          <a:p>
            <a:r>
              <a:rPr lang="fr-FR" dirty="0">
                <a:latin typeface="Abadi" panose="020B0604020104020204" pitchFamily="34" charset="0"/>
              </a:rPr>
              <a:t>Les entreprises concernées sont soumises à une : </a:t>
            </a:r>
            <a:r>
              <a: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OBLIGATION DE MOYEN</a:t>
            </a:r>
          </a:p>
          <a:p>
            <a:endParaRPr lang="fr-F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endParaRPr lang="fr-F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endParaRPr lang="fr-F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endParaRPr lang="fr-F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fr-FR" dirty="0">
              <a:latin typeface="Abadi" panose="020B0604020104020204" pitchFamily="34" charset="0"/>
            </a:endParaRPr>
          </a:p>
          <a:p>
            <a:r>
              <a:rPr lang="fr-FR" dirty="0">
                <a:latin typeface="Abadi" panose="020B0604020104020204" pitchFamily="34" charset="0"/>
              </a:rPr>
              <a:t>Action par toute personne ayant un intérêt à </a:t>
            </a:r>
          </a:p>
          <a:p>
            <a:pPr marL="0" indent="0">
              <a:buNone/>
            </a:pPr>
            <a:r>
              <a:rPr lang="fr-FR" dirty="0">
                <a:latin typeface="Abadi" panose="020B0604020104020204" pitchFamily="34" charset="0"/>
              </a:rPr>
              <a:t>agir (victime, syndicat, association, ONG)</a:t>
            </a:r>
          </a:p>
          <a:p>
            <a:pPr marL="0" indent="0">
              <a:buNone/>
            </a:pPr>
            <a:endParaRPr lang="fr-FR" dirty="0">
              <a:latin typeface="Abadi" panose="020B0604020104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BAA5379-270E-417E-9E28-C8631746C181}"/>
              </a:ext>
            </a:extLst>
          </p:cNvPr>
          <p:cNvSpPr/>
          <p:nvPr/>
        </p:nvSpPr>
        <p:spPr>
          <a:xfrm>
            <a:off x="575509" y="2279984"/>
            <a:ext cx="2117559" cy="1371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Faute par sous-traitant</a:t>
            </a:r>
          </a:p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70FFECD6-E0D9-40EA-AF9E-20C236FFD1CB}"/>
              </a:ext>
            </a:extLst>
          </p:cNvPr>
          <p:cNvSpPr/>
          <p:nvPr/>
        </p:nvSpPr>
        <p:spPr>
          <a:xfrm>
            <a:off x="3061951" y="2792485"/>
            <a:ext cx="457200" cy="380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CBC144-66B6-4EE0-B69B-FD8F5AC4D20F}"/>
              </a:ext>
            </a:extLst>
          </p:cNvPr>
          <p:cNvSpPr/>
          <p:nvPr/>
        </p:nvSpPr>
        <p:spPr>
          <a:xfrm>
            <a:off x="3888034" y="2297184"/>
            <a:ext cx="2117559" cy="1371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Dommage</a:t>
            </a:r>
          </a:p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42FBB9E-933D-4F0A-9BBF-AE0D41DC4E79}"/>
              </a:ext>
            </a:extLst>
          </p:cNvPr>
          <p:cNvSpPr/>
          <p:nvPr/>
        </p:nvSpPr>
        <p:spPr>
          <a:xfrm>
            <a:off x="6437540" y="2775283"/>
            <a:ext cx="457200" cy="380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771D98-E021-4121-952B-51087EE255A6}"/>
              </a:ext>
            </a:extLst>
          </p:cNvPr>
          <p:cNvSpPr/>
          <p:nvPr/>
        </p:nvSpPr>
        <p:spPr>
          <a:xfrm>
            <a:off x="7422024" y="2279982"/>
            <a:ext cx="2117559" cy="13716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Lien de causalité</a:t>
            </a:r>
          </a:p>
          <a:p>
            <a:pPr algn="ctr"/>
            <a:r>
              <a:rPr lang="fr-FR" dirty="0"/>
              <a:t>entre</a:t>
            </a:r>
          </a:p>
          <a:p>
            <a:pPr algn="ctr"/>
            <a:endParaRPr lang="fr-FR" dirty="0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3B20055-A553-442C-A374-A845E7F6A480}"/>
              </a:ext>
            </a:extLst>
          </p:cNvPr>
          <p:cNvSpPr/>
          <p:nvPr/>
        </p:nvSpPr>
        <p:spPr>
          <a:xfrm rot="7592647">
            <a:off x="7636789" y="3767545"/>
            <a:ext cx="457200" cy="380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C24B805-7064-47FF-A8D9-0C4C0B778B8A}"/>
              </a:ext>
            </a:extLst>
          </p:cNvPr>
          <p:cNvSpPr/>
          <p:nvPr/>
        </p:nvSpPr>
        <p:spPr>
          <a:xfrm rot="13910429">
            <a:off x="5484119" y="3738413"/>
            <a:ext cx="457200" cy="3809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7F240A8-C52D-4B36-8398-C1EF027EF954}"/>
              </a:ext>
            </a:extLst>
          </p:cNvPr>
          <p:cNvSpPr/>
          <p:nvPr/>
        </p:nvSpPr>
        <p:spPr>
          <a:xfrm>
            <a:off x="5568980" y="4056576"/>
            <a:ext cx="2651519" cy="1892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Méconnaissance obligation légale de la société mère ou donneuse d’ordre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73209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</TotalTime>
  <Words>202</Words>
  <Application>Microsoft Office PowerPoint</Application>
  <PresentationFormat>Grand écran</PresentationFormat>
  <Paragraphs>35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Abadi</vt:lpstr>
      <vt:lpstr>Arial</vt:lpstr>
      <vt:lpstr>Trebuchet MS</vt:lpstr>
      <vt:lpstr>Wingdings</vt:lpstr>
      <vt:lpstr>Wingdings 3</vt:lpstr>
      <vt:lpstr>Facette</vt:lpstr>
      <vt:lpstr>loi du 27 mars 2017 :</vt:lpstr>
      <vt:lpstr>Objectifs</vt:lpstr>
      <vt:lpstr>Les entreprises concernées </vt:lpstr>
      <vt:lpstr>Le contenu du plan de vigilance</vt:lpstr>
      <vt:lpstr>Suppression de l’amende civile </vt:lpstr>
      <vt:lpstr>La responsabilité de l’entreprise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loi du 27 mars 2017 :</dc:title>
  <dc:creator>Jérémy Zerah</dc:creator>
  <cp:lastModifiedBy>Josquin LEGRAND</cp:lastModifiedBy>
  <cp:revision>14</cp:revision>
  <dcterms:created xsi:type="dcterms:W3CDTF">2019-03-11T13:38:53Z</dcterms:created>
  <dcterms:modified xsi:type="dcterms:W3CDTF">2019-04-23T14:07:39Z</dcterms:modified>
</cp:coreProperties>
</file>