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1" r:id="rId3"/>
    <p:sldId id="260" r:id="rId4"/>
    <p:sldId id="270" r:id="rId5"/>
    <p:sldId id="271" r:id="rId6"/>
    <p:sldId id="262" r:id="rId7"/>
    <p:sldId id="269" r:id="rId8"/>
    <p:sldId id="263" r:id="rId9"/>
    <p:sldId id="258" r:id="rId10"/>
    <p:sldId id="272" r:id="rId11"/>
    <p:sldId id="264" r:id="rId12"/>
    <p:sldId id="259" r:id="rId13"/>
    <p:sldId id="267" r:id="rId14"/>
    <p:sldId id="273" r:id="rId15"/>
    <p:sldId id="265" r:id="rId16"/>
    <p:sldId id="268" r:id="rId17"/>
    <p:sldId id="274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13EB463-182A-A04B-84D0-53A853C1A69D}">
          <p14:sldIdLst>
            <p14:sldId id="256"/>
            <p14:sldId id="261"/>
            <p14:sldId id="260"/>
            <p14:sldId id="270"/>
            <p14:sldId id="271"/>
            <p14:sldId id="262"/>
            <p14:sldId id="269"/>
          </p14:sldIdLst>
        </p14:section>
        <p14:section name="Section sans titre" id="{77A86821-3A8C-E748-A3A4-A07CA62CCA32}">
          <p14:sldIdLst>
            <p14:sldId id="263"/>
            <p14:sldId id="258"/>
            <p14:sldId id="272"/>
            <p14:sldId id="264"/>
            <p14:sldId id="259"/>
            <p14:sldId id="267"/>
            <p14:sldId id="273"/>
            <p14:sldId id="265"/>
            <p14:sldId id="268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2A86"/>
    <a:srgbClr val="E2B63A"/>
    <a:srgbClr val="9F2063"/>
    <a:srgbClr val="88335A"/>
    <a:srgbClr val="40BCD0"/>
    <a:srgbClr val="EC5D3F"/>
    <a:srgbClr val="7897B0"/>
    <a:srgbClr val="363149"/>
    <a:srgbClr val="1E6E73"/>
    <a:srgbClr val="4A31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7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20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A4806B-A964-D84C-85AD-EAD5691B5E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41C885-442D-F741-ADAB-6019445779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47A71-7FEA-224A-A6B2-C5B8DD60BF18}" type="datetimeFigureOut">
              <a:rPr lang="fr-FR" smtClean="0"/>
              <a:t>07/03/2025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587206-019F-DD43-BFAB-63B9F689A6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B9025-2037-5447-A9D7-4B5C5A3DCC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3C3E3-AD03-944B-A947-28C158A2E0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475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E6BD7-FFCE-934B-93A7-F9E778F01E27}" type="datetimeFigureOut">
              <a:rPr lang="fr-FR" smtClean="0"/>
              <a:t>07/03/2025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03FF0-BD50-DB4B-BF75-35CCEC3EA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48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FCD3643-A107-EB43-97B7-941816292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80E0153-7EE3-6149-9595-673C5784A5E6}"/>
              </a:ext>
            </a:extLst>
          </p:cNvPr>
          <p:cNvCxnSpPr>
            <a:cxnSpLocks/>
          </p:cNvCxnSpPr>
          <p:nvPr userDrawn="1"/>
        </p:nvCxnSpPr>
        <p:spPr>
          <a:xfrm>
            <a:off x="-364958" y="6295570"/>
            <a:ext cx="3565358" cy="0"/>
          </a:xfrm>
          <a:prstGeom prst="line">
            <a:avLst/>
          </a:prstGeom>
          <a:ln w="339725" cap="rnd">
            <a:solidFill>
              <a:srgbClr val="4A31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D372892-21A4-B542-8E0A-9942BB4F10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852" y="1504882"/>
            <a:ext cx="5565913" cy="1540566"/>
          </a:xfrm>
        </p:spPr>
        <p:txBody>
          <a:bodyPr anchor="t">
            <a:noAutofit/>
          </a:bodyPr>
          <a:lstStyle>
            <a:lvl1pPr algn="l">
              <a:defRPr sz="4000" b="0">
                <a:solidFill>
                  <a:srgbClr val="4D2A86"/>
                </a:solidFill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38CC45-A444-624C-B31D-6FCE7E9EA3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3852" y="3602038"/>
            <a:ext cx="5565913" cy="542579"/>
          </a:xfrm>
        </p:spPr>
        <p:txBody>
          <a:bodyPr>
            <a:normAutofit/>
          </a:bodyPr>
          <a:lstStyle>
            <a:lvl1pPr marL="11113" indent="0" algn="l">
              <a:buNone/>
              <a:tabLst/>
              <a:defRPr sz="1800">
                <a:solidFill>
                  <a:srgbClr val="9F20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INSÉRER LE SOUS-TITRE ICI</a:t>
            </a:r>
            <a:br>
              <a:rPr lang="fr-FR" dirty="0"/>
            </a:br>
            <a:r>
              <a:rPr lang="fr-FR" dirty="0"/>
              <a:t>DE VOTRE PRÉSENTATION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92BFA1-7AC4-F24B-9A7A-91A16714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852" y="6152157"/>
            <a:ext cx="2458453" cy="286826"/>
          </a:xfrm>
        </p:spPr>
        <p:txBody>
          <a:bodyPr/>
          <a:lstStyle>
            <a:lvl1pPr>
              <a:defRPr sz="1600">
                <a:solidFill>
                  <a:srgbClr val="E2B63A"/>
                </a:solidFill>
              </a:defRPr>
            </a:lvl1pPr>
          </a:lstStyle>
          <a:p>
            <a:fld id="{12BE9A0F-615E-DF47-AF4E-84A052771BB1}" type="datetime1">
              <a:rPr lang="fr-FR" smtClean="0"/>
              <a:t>07/03/2025</a:t>
            </a:fld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B30CFFF-CDF3-5449-8356-29C8A66F6F7F}"/>
              </a:ext>
            </a:extLst>
          </p:cNvPr>
          <p:cNvCxnSpPr>
            <a:cxnSpLocks/>
          </p:cNvCxnSpPr>
          <p:nvPr userDrawn="1"/>
        </p:nvCxnSpPr>
        <p:spPr>
          <a:xfrm>
            <a:off x="1093481" y="3400923"/>
            <a:ext cx="566879" cy="0"/>
          </a:xfrm>
          <a:prstGeom prst="line">
            <a:avLst/>
          </a:prstGeom>
          <a:ln w="41275" cap="rnd" cmpd="sng">
            <a:solidFill>
              <a:srgbClr val="E2B6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130FDF98-6D6D-A249-8171-5F5B5714E2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33788" y="5522913"/>
            <a:ext cx="1984375" cy="915987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491B55D7-B4CF-AD41-9925-6300E90EC277}"/>
              </a:ext>
            </a:extLst>
          </p:cNvPr>
          <p:cNvSpPr/>
          <p:nvPr userDrawn="1"/>
        </p:nvSpPr>
        <p:spPr>
          <a:xfrm>
            <a:off x="10683268" y="0"/>
            <a:ext cx="1354510" cy="1571231"/>
          </a:xfrm>
          <a:custGeom>
            <a:avLst/>
            <a:gdLst>
              <a:gd name="connsiteX0" fmla="*/ 0 w 1354510"/>
              <a:gd name="connsiteY0" fmla="*/ 0 h 1571231"/>
              <a:gd name="connsiteX1" fmla="*/ 1354510 w 1354510"/>
              <a:gd name="connsiteY1" fmla="*/ 0 h 1571231"/>
              <a:gd name="connsiteX2" fmla="*/ 1354510 w 1354510"/>
              <a:gd name="connsiteY2" fmla="*/ 338628 h 1571231"/>
              <a:gd name="connsiteX3" fmla="*/ 1354510 w 1354510"/>
              <a:gd name="connsiteY3" fmla="*/ 1213805 h 1571231"/>
              <a:gd name="connsiteX4" fmla="*/ 1354510 w 1354510"/>
              <a:gd name="connsiteY4" fmla="*/ 1232604 h 1571231"/>
              <a:gd name="connsiteX5" fmla="*/ 677256 w 1354510"/>
              <a:gd name="connsiteY5" fmla="*/ 1571231 h 1571231"/>
              <a:gd name="connsiteX6" fmla="*/ 2 w 1354510"/>
              <a:gd name="connsiteY6" fmla="*/ 1232604 h 1571231"/>
              <a:gd name="connsiteX7" fmla="*/ 2 w 1354510"/>
              <a:gd name="connsiteY7" fmla="*/ 1213805 h 1571231"/>
              <a:gd name="connsiteX8" fmla="*/ 0 w 1354510"/>
              <a:gd name="connsiteY8" fmla="*/ 1213805 h 157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4510" h="1571231">
                <a:moveTo>
                  <a:pt x="0" y="0"/>
                </a:moveTo>
                <a:lnTo>
                  <a:pt x="1354510" y="0"/>
                </a:lnTo>
                <a:lnTo>
                  <a:pt x="1354510" y="338628"/>
                </a:lnTo>
                <a:lnTo>
                  <a:pt x="1354510" y="1213805"/>
                </a:lnTo>
                <a:lnTo>
                  <a:pt x="1354510" y="1232604"/>
                </a:lnTo>
                <a:lnTo>
                  <a:pt x="677256" y="1571231"/>
                </a:lnTo>
                <a:lnTo>
                  <a:pt x="2" y="1232604"/>
                </a:lnTo>
                <a:lnTo>
                  <a:pt x="2" y="1213805"/>
                </a:lnTo>
                <a:lnTo>
                  <a:pt x="0" y="12138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6D8F2538-3BCA-5B47-B215-8ED02DA983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90907" y="348835"/>
            <a:ext cx="1139232" cy="587053"/>
          </a:xfrm>
          <a:prstGeom prst="rect">
            <a:avLst/>
          </a:prstGeom>
        </p:spPr>
      </p:pic>
      <p:sp>
        <p:nvSpPr>
          <p:cNvPr id="16" name="Triangle rectangle 15">
            <a:extLst>
              <a:ext uri="{FF2B5EF4-FFF2-40B4-BE49-F238E27FC236}">
                <a16:creationId xmlns:a16="http://schemas.microsoft.com/office/drawing/2014/main" id="{75AD6A3B-2BA0-2C44-A03D-D9A53F250694}"/>
              </a:ext>
            </a:extLst>
          </p:cNvPr>
          <p:cNvSpPr/>
          <p:nvPr userDrawn="1"/>
        </p:nvSpPr>
        <p:spPr>
          <a:xfrm>
            <a:off x="6651653" y="5248894"/>
            <a:ext cx="2770173" cy="1609106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53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ADD0804F-FEC8-5547-A57F-40715EA674D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-1" y="0"/>
            <a:ext cx="5535562" cy="6858000"/>
          </a:xfrm>
          <a:custGeom>
            <a:avLst/>
            <a:gdLst>
              <a:gd name="connsiteX0" fmla="*/ 0 w 5535562"/>
              <a:gd name="connsiteY0" fmla="*/ 0 h 6858000"/>
              <a:gd name="connsiteX1" fmla="*/ 5535562 w 5535562"/>
              <a:gd name="connsiteY1" fmla="*/ 0 h 6858000"/>
              <a:gd name="connsiteX2" fmla="*/ 5535562 w 5535562"/>
              <a:gd name="connsiteY2" fmla="*/ 5285874 h 6858000"/>
              <a:gd name="connsiteX3" fmla="*/ 2827421 w 5535562"/>
              <a:gd name="connsiteY3" fmla="*/ 6858000 h 6858000"/>
              <a:gd name="connsiteX4" fmla="*/ 0 w 553556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5562" h="6858000">
                <a:moveTo>
                  <a:pt x="0" y="0"/>
                </a:moveTo>
                <a:lnTo>
                  <a:pt x="5535562" y="0"/>
                </a:lnTo>
                <a:lnTo>
                  <a:pt x="5535562" y="5285874"/>
                </a:lnTo>
                <a:lnTo>
                  <a:pt x="28274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noFill/>
              </a:defRPr>
            </a:lvl1pPr>
            <a:lvl2pPr marL="457200" marR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u="none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C5A8B5C-221D-F54F-88C8-44AC49C92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8386" y="2249229"/>
            <a:ext cx="5063613" cy="1083905"/>
          </a:xfrm>
        </p:spPr>
        <p:txBody>
          <a:bodyPr anchor="t"/>
          <a:lstStyle>
            <a:lvl1pPr>
              <a:defRPr>
                <a:solidFill>
                  <a:srgbClr val="4D2A86"/>
                </a:solidFill>
              </a:defRPr>
            </a:lvl1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73C02A-3B14-EE47-8AAA-461B8EEB3C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28386" y="3647767"/>
            <a:ext cx="4225414" cy="25291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7897B0"/>
                </a:solidFill>
              </a:defRPr>
            </a:lvl1pPr>
            <a:lvl2pPr marL="457200" marR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u="none">
                <a:solidFill>
                  <a:srgbClr val="7897B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Contenu paginé…………………………………………….00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Contenu paginé…………………………………………….00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Contenu paginé…………………………………….00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Contenu paginé…………………………………….00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Contenu paginé…………………………………………….00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Contenu paginé…………………………………………….00</a:t>
            </a:r>
          </a:p>
          <a:p>
            <a:pPr lvl="0"/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723D73E-034D-6641-8629-5BBC0EAFA82D}"/>
              </a:ext>
            </a:extLst>
          </p:cNvPr>
          <p:cNvCxnSpPr/>
          <p:nvPr userDrawn="1"/>
        </p:nvCxnSpPr>
        <p:spPr>
          <a:xfrm>
            <a:off x="7189365" y="3464653"/>
            <a:ext cx="1904301" cy="0"/>
          </a:xfrm>
          <a:prstGeom prst="line">
            <a:avLst/>
          </a:prstGeom>
          <a:ln w="53975" cap="rnd">
            <a:solidFill>
              <a:srgbClr val="E2B6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4EBCB01E-AA77-A349-96B3-1D4DB6C17582}"/>
              </a:ext>
            </a:extLst>
          </p:cNvPr>
          <p:cNvSpPr txBox="1"/>
          <p:nvPr userDrawn="1"/>
        </p:nvSpPr>
        <p:spPr>
          <a:xfrm>
            <a:off x="6492240" y="-11521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Espace réservé du contenu 19">
            <a:extLst>
              <a:ext uri="{FF2B5EF4-FFF2-40B4-BE49-F238E27FC236}">
                <a16:creationId xmlns:a16="http://schemas.microsoft.com/office/drawing/2014/main" id="{E9479037-4801-354B-9695-6A9FDDA2F91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40660" y="535014"/>
            <a:ext cx="1989805" cy="2308173"/>
          </a:xfrm>
          <a:custGeom>
            <a:avLst/>
            <a:gdLst>
              <a:gd name="connsiteX0" fmla="*/ 994903 w 1989805"/>
              <a:gd name="connsiteY0" fmla="*/ 0 h 2308173"/>
              <a:gd name="connsiteX1" fmla="*/ 1989805 w 1989805"/>
              <a:gd name="connsiteY1" fmla="*/ 497451 h 2308173"/>
              <a:gd name="connsiteX2" fmla="*/ 1989805 w 1989805"/>
              <a:gd name="connsiteY2" fmla="*/ 1810722 h 2308173"/>
              <a:gd name="connsiteX3" fmla="*/ 994903 w 1989805"/>
              <a:gd name="connsiteY3" fmla="*/ 2308173 h 2308173"/>
              <a:gd name="connsiteX4" fmla="*/ 1 w 1989805"/>
              <a:gd name="connsiteY4" fmla="*/ 1810722 h 2308173"/>
              <a:gd name="connsiteX5" fmla="*/ 1 w 1989805"/>
              <a:gd name="connsiteY5" fmla="*/ 1750300 h 2308173"/>
              <a:gd name="connsiteX6" fmla="*/ 0 w 1989805"/>
              <a:gd name="connsiteY6" fmla="*/ 1750300 h 2308173"/>
              <a:gd name="connsiteX7" fmla="*/ 0 w 1989805"/>
              <a:gd name="connsiteY7" fmla="*/ 557872 h 2308173"/>
              <a:gd name="connsiteX8" fmla="*/ 1 w 1989805"/>
              <a:gd name="connsiteY8" fmla="*/ 557872 h 2308173"/>
              <a:gd name="connsiteX9" fmla="*/ 1 w 1989805"/>
              <a:gd name="connsiteY9" fmla="*/ 497451 h 230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9805" h="2308173">
                <a:moveTo>
                  <a:pt x="994903" y="0"/>
                </a:moveTo>
                <a:lnTo>
                  <a:pt x="1989805" y="497451"/>
                </a:lnTo>
                <a:lnTo>
                  <a:pt x="1989805" y="1810722"/>
                </a:lnTo>
                <a:lnTo>
                  <a:pt x="994903" y="2308173"/>
                </a:lnTo>
                <a:lnTo>
                  <a:pt x="1" y="1810722"/>
                </a:lnTo>
                <a:lnTo>
                  <a:pt x="1" y="1750300"/>
                </a:lnTo>
                <a:lnTo>
                  <a:pt x="0" y="1750300"/>
                </a:lnTo>
                <a:lnTo>
                  <a:pt x="0" y="557872"/>
                </a:lnTo>
                <a:lnTo>
                  <a:pt x="1" y="557872"/>
                </a:lnTo>
                <a:lnTo>
                  <a:pt x="1" y="49745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100">
                <a:solidFill>
                  <a:schemeClr val="bg1"/>
                </a:solidFill>
              </a:defRPr>
            </a:lvl1pPr>
            <a:lvl2pPr marL="457200" marR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" b="0" u="none">
                <a:solidFill>
                  <a:schemeClr val="bg1"/>
                </a:solidFill>
              </a:defRPr>
            </a:lvl2pPr>
            <a:lvl3pPr>
              <a:defRPr sz="37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  <a:lvl6pPr>
              <a:defRPr sz="100"/>
            </a:lvl6pPr>
            <a:lvl7pPr>
              <a:defRPr sz="4000"/>
            </a:lvl7pPr>
            <a:lvl8pPr marL="3200400" indent="0">
              <a:buFontTx/>
              <a:buNone/>
              <a:defRPr sz="100"/>
            </a:lvl8pPr>
          </a:lstStyle>
          <a:p>
            <a:pPr lvl="0" algn="ctr"/>
            <a:r>
              <a:rPr lang="fr-FR" sz="1200" b="1" dirty="0">
                <a:solidFill>
                  <a:srgbClr val="E2B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B90C33-EAF3-A84E-BB92-B72D9337A23C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61504" t="51773" r="5683" b="20018"/>
          <a:stretch/>
        </p:blipFill>
        <p:spPr>
          <a:xfrm flipH="1">
            <a:off x="8191098" y="0"/>
            <a:ext cx="4000901" cy="19345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8794CF-616F-6349-B29C-6A7F8017B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085" t="40938"/>
          <a:stretch/>
        </p:blipFill>
        <p:spPr>
          <a:xfrm>
            <a:off x="4773880" y="2843187"/>
            <a:ext cx="6207607" cy="40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7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E9C5F-DE57-D442-A410-81813139A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8907"/>
            <a:ext cx="10515600" cy="973224"/>
          </a:xfrm>
        </p:spPr>
        <p:txBody>
          <a:bodyPr anchor="t"/>
          <a:lstStyle>
            <a:lvl1pPr>
              <a:defRPr b="0">
                <a:solidFill>
                  <a:srgbClr val="4D2A86"/>
                </a:solidFill>
              </a:defRPr>
            </a:lvl1pPr>
          </a:lstStyle>
          <a:p>
            <a:r>
              <a:rPr lang="fr-FR" dirty="0"/>
              <a:t>PRÉSENTATION TITRE</a:t>
            </a:r>
            <a:br>
              <a:rPr lang="fr-FR" dirty="0"/>
            </a:br>
            <a:r>
              <a:rPr lang="fr-FR" dirty="0"/>
              <a:t>DU SLIDE ½ LIGNES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D6A912-7735-C348-A9D9-68462250D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897B0"/>
                </a:solidFill>
              </a:defRPr>
            </a:lvl1pPr>
          </a:lstStyle>
          <a:p>
            <a:fld id="{874EF520-9CB1-394F-B85C-E6302BCBF48C}" type="datetime1">
              <a:rPr lang="fr-FR" smtClean="0"/>
              <a:t>07/03/2025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E19D30-1CE1-324B-80EE-54AE0124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2063"/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50CA569-3FB7-054D-B09C-79886C054B2C}"/>
              </a:ext>
            </a:extLst>
          </p:cNvPr>
          <p:cNvCxnSpPr>
            <a:cxnSpLocks/>
          </p:cNvCxnSpPr>
          <p:nvPr userDrawn="1"/>
        </p:nvCxnSpPr>
        <p:spPr>
          <a:xfrm>
            <a:off x="2589551" y="6314785"/>
            <a:ext cx="9063893" cy="0"/>
          </a:xfrm>
          <a:prstGeom prst="line">
            <a:avLst/>
          </a:prstGeom>
          <a:ln w="22225">
            <a:solidFill>
              <a:srgbClr val="E2B6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50BCF654-628C-1749-994F-D8D7EBCEA9A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61062" y="2364505"/>
            <a:ext cx="7664334" cy="3684588"/>
          </a:xfrm>
        </p:spPr>
        <p:txBody>
          <a:bodyPr/>
          <a:lstStyle>
            <a:lvl3pPr marL="7938" indent="0">
              <a:tabLst/>
              <a:defRPr/>
            </a:lvl3pPr>
            <a:lvl4pPr marL="7938" indent="0">
              <a:buFont typeface="Arial" panose="020B0604020202020204" pitchFamily="34" charset="0"/>
              <a:buNone/>
              <a:tabLst/>
              <a:defRPr/>
            </a:lvl4pPr>
            <a:lvl5pPr marL="7938" indent="0">
              <a:tabLst/>
              <a:defRPr/>
            </a:lvl5pPr>
          </a:lstStyle>
          <a:p>
            <a:pPr lvl="2"/>
            <a:r>
              <a:rPr lang="fr-FR" dirty="0"/>
              <a:t>Troisième niveau</a:t>
            </a:r>
          </a:p>
          <a:p>
            <a:pPr lvl="3"/>
            <a:endParaRPr lang="fr-FR" dirty="0"/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  Cinquième niveau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F9B58-44A9-DC44-8541-FE51B6DD26AE}"/>
              </a:ext>
            </a:extLst>
          </p:cNvPr>
          <p:cNvSpPr/>
          <p:nvPr userDrawn="1"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9F2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DBBBCE4-B062-AA4C-9C24-02C0E42CEB8B}"/>
              </a:ext>
            </a:extLst>
          </p:cNvPr>
          <p:cNvCxnSpPr/>
          <p:nvPr userDrawn="1"/>
        </p:nvCxnSpPr>
        <p:spPr>
          <a:xfrm>
            <a:off x="838200" y="2062116"/>
            <a:ext cx="2138183" cy="0"/>
          </a:xfrm>
          <a:prstGeom prst="line">
            <a:avLst/>
          </a:prstGeom>
          <a:ln w="47625" cap="rnd">
            <a:solidFill>
              <a:srgbClr val="E2B6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BF53F43-F7C3-1A49-AB83-E26EAC61C748}"/>
              </a:ext>
            </a:extLst>
          </p:cNvPr>
          <p:cNvSpPr txBox="1"/>
          <p:nvPr userDrawn="1"/>
        </p:nvSpPr>
        <p:spPr>
          <a:xfrm>
            <a:off x="10437163" y="490344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E2B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CHAPITRE 01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AE89CE-96A8-EC46-9A11-E059A0797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85" t="54935"/>
          <a:stretch/>
        </p:blipFill>
        <p:spPr>
          <a:xfrm>
            <a:off x="-16328" y="4386608"/>
            <a:ext cx="4980308" cy="24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9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E9C5F-DE57-D442-A410-81813139A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8907"/>
            <a:ext cx="10515600" cy="973224"/>
          </a:xfrm>
        </p:spPr>
        <p:txBody>
          <a:bodyPr anchor="t"/>
          <a:lstStyle>
            <a:lvl1pPr>
              <a:defRPr b="0">
                <a:solidFill>
                  <a:srgbClr val="4D2A86"/>
                </a:solidFill>
              </a:defRPr>
            </a:lvl1pPr>
          </a:lstStyle>
          <a:p>
            <a:r>
              <a:rPr lang="fr-FR" dirty="0"/>
              <a:t>PRÉSENTATION TITRE</a:t>
            </a:r>
            <a:br>
              <a:rPr lang="fr-FR" dirty="0"/>
            </a:br>
            <a:r>
              <a:rPr lang="fr-FR" dirty="0"/>
              <a:t>DU SLIDE ½ LIGNES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D6A912-7735-C348-A9D9-68462250D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897B0"/>
                </a:solidFill>
              </a:defRPr>
            </a:lvl1pPr>
          </a:lstStyle>
          <a:p>
            <a:fld id="{874EF520-9CB1-394F-B85C-E6302BCBF48C}" type="datetime1">
              <a:rPr lang="fr-FR" smtClean="0"/>
              <a:t>07/03/2025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E19D30-1CE1-324B-80EE-54AE0124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2063"/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50CA569-3FB7-054D-B09C-79886C054B2C}"/>
              </a:ext>
            </a:extLst>
          </p:cNvPr>
          <p:cNvCxnSpPr/>
          <p:nvPr userDrawn="1"/>
        </p:nvCxnSpPr>
        <p:spPr>
          <a:xfrm>
            <a:off x="536265" y="6314785"/>
            <a:ext cx="11117179" cy="0"/>
          </a:xfrm>
          <a:prstGeom prst="line">
            <a:avLst/>
          </a:prstGeom>
          <a:ln w="22225">
            <a:solidFill>
              <a:srgbClr val="E2B6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50BCF654-628C-1749-994F-D8D7EBCEA9A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61062" y="2364505"/>
            <a:ext cx="7664334" cy="3684588"/>
          </a:xfrm>
        </p:spPr>
        <p:txBody>
          <a:bodyPr/>
          <a:lstStyle>
            <a:lvl3pPr marL="7938" indent="0">
              <a:tabLst/>
              <a:defRPr/>
            </a:lvl3pPr>
            <a:lvl4pPr marL="7938" indent="0">
              <a:buFont typeface="Arial" panose="020B0604020202020204" pitchFamily="34" charset="0"/>
              <a:buNone/>
              <a:tabLst/>
              <a:defRPr/>
            </a:lvl4pPr>
            <a:lvl5pPr marL="7938" indent="0">
              <a:tabLst/>
              <a:defRPr/>
            </a:lvl5pPr>
          </a:lstStyle>
          <a:p>
            <a:pPr lvl="2"/>
            <a:r>
              <a:rPr lang="fr-FR" dirty="0"/>
              <a:t>Troisième niveau</a:t>
            </a:r>
          </a:p>
          <a:p>
            <a:pPr lvl="3"/>
            <a:endParaRPr lang="fr-FR" dirty="0"/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  Cinquième niveau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F9B58-44A9-DC44-8541-FE51B6DD26AE}"/>
              </a:ext>
            </a:extLst>
          </p:cNvPr>
          <p:cNvSpPr/>
          <p:nvPr userDrawn="1"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9F2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DBBBCE4-B062-AA4C-9C24-02C0E42CEB8B}"/>
              </a:ext>
            </a:extLst>
          </p:cNvPr>
          <p:cNvCxnSpPr/>
          <p:nvPr userDrawn="1"/>
        </p:nvCxnSpPr>
        <p:spPr>
          <a:xfrm>
            <a:off x="838200" y="2062116"/>
            <a:ext cx="2138183" cy="0"/>
          </a:xfrm>
          <a:prstGeom prst="line">
            <a:avLst/>
          </a:prstGeom>
          <a:ln w="47625" cap="rnd">
            <a:solidFill>
              <a:srgbClr val="E2B6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BF53F43-F7C3-1A49-AB83-E26EAC61C748}"/>
              </a:ext>
            </a:extLst>
          </p:cNvPr>
          <p:cNvSpPr txBox="1"/>
          <p:nvPr userDrawn="1"/>
        </p:nvSpPr>
        <p:spPr>
          <a:xfrm>
            <a:off x="10437163" y="490344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E2B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CHAPITRE 01</a:t>
            </a:r>
          </a:p>
        </p:txBody>
      </p:sp>
    </p:spTree>
    <p:extLst>
      <p:ext uri="{BB962C8B-B14F-4D97-AF65-F5344CB8AC3E}">
        <p14:creationId xmlns:p14="http://schemas.microsoft.com/office/powerpoint/2010/main" val="330000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14A124-0879-7943-8037-1D3D56C99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8996C-E274-0E42-A418-6A8022ECC892}" type="datetime1">
              <a:rPr lang="fr-FR" smtClean="0"/>
              <a:t>07/03/2025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5544D2-73BD-E643-BC71-C909BC81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BB56F2-97F0-AF41-B0B2-F19AFB059BE4}"/>
              </a:ext>
            </a:extLst>
          </p:cNvPr>
          <p:cNvSpPr/>
          <p:nvPr userDrawn="1"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9F2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221479E-1AC8-E542-B644-18865CADCDB5}"/>
              </a:ext>
            </a:extLst>
          </p:cNvPr>
          <p:cNvSpPr txBox="1"/>
          <p:nvPr userDrawn="1"/>
        </p:nvSpPr>
        <p:spPr>
          <a:xfrm>
            <a:off x="10437163" y="490344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E2B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CHAPITRE 01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577D7617-7C51-D543-B06F-419A5CE680A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342103"/>
            <a:ext cx="5181600" cy="442658"/>
          </a:xfrm>
        </p:spPr>
        <p:txBody>
          <a:bodyPr/>
          <a:lstStyle>
            <a:lvl3pPr marL="914400" indent="-906463">
              <a:tabLst/>
              <a:defRPr/>
            </a:lvl3pPr>
          </a:lstStyle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96A652A6-6EF7-0E40-A5B3-C909CB001DB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38200" y="3023140"/>
            <a:ext cx="5181600" cy="3834860"/>
          </a:xfrm>
        </p:spPr>
        <p:txBody>
          <a:bodyPr/>
          <a:lstStyle>
            <a:lvl2pPr marL="7938" indent="0">
              <a:tabLst/>
              <a:defRPr>
                <a:solidFill>
                  <a:srgbClr val="4D2A86"/>
                </a:solidFill>
              </a:defRPr>
            </a:lvl2pPr>
            <a:lvl4pPr marL="177800" indent="-169863">
              <a:tabLst/>
              <a:defRPr/>
            </a:lvl4pPr>
            <a:lvl5pPr marL="177800" indent="-169863">
              <a:tabLst/>
              <a:defRPr/>
            </a:lvl5pPr>
            <a:lvl6pPr marL="355600" indent="-1778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rgbClr val="7897B0"/>
                </a:solidFill>
              </a:defRPr>
            </a:lvl6pPr>
          </a:lstStyle>
          <a:p>
            <a:pPr lvl="1"/>
            <a:r>
              <a:rPr lang="fr-FR" dirty="0"/>
              <a:t>DEUXIÈME NIVEAU</a:t>
            </a:r>
          </a:p>
          <a:p>
            <a:pPr lvl="3"/>
            <a:endParaRPr lang="fr-FR" dirty="0"/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3712450-CEAC-4A40-8FDA-7C1499B5F395}"/>
              </a:ext>
            </a:extLst>
          </p:cNvPr>
          <p:cNvCxnSpPr/>
          <p:nvPr userDrawn="1"/>
        </p:nvCxnSpPr>
        <p:spPr>
          <a:xfrm>
            <a:off x="536265" y="6314785"/>
            <a:ext cx="11117179" cy="0"/>
          </a:xfrm>
          <a:prstGeom prst="line">
            <a:avLst/>
          </a:prstGeom>
          <a:ln w="22225">
            <a:solidFill>
              <a:srgbClr val="E2B6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re 1">
            <a:extLst>
              <a:ext uri="{FF2B5EF4-FFF2-40B4-BE49-F238E27FC236}">
                <a16:creationId xmlns:a16="http://schemas.microsoft.com/office/drawing/2014/main" id="{1D42A154-4787-A642-9947-6708B570B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8907"/>
            <a:ext cx="10515600" cy="973224"/>
          </a:xfrm>
        </p:spPr>
        <p:txBody>
          <a:bodyPr anchor="t"/>
          <a:lstStyle>
            <a:lvl1pPr>
              <a:defRPr b="0">
                <a:solidFill>
                  <a:srgbClr val="363149"/>
                </a:solidFill>
              </a:defRPr>
            </a:lvl1pPr>
          </a:lstStyle>
          <a:p>
            <a:r>
              <a:rPr lang="fr-FR" dirty="0"/>
              <a:t>PRÉSENTATION TITRE</a:t>
            </a:r>
            <a:br>
              <a:rPr lang="fr-FR" dirty="0"/>
            </a:br>
            <a:r>
              <a:rPr lang="fr-FR" dirty="0"/>
              <a:t>DU SLIDE ½ LIGNES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28C26E7-1C85-EF4B-9C8F-D2262EBCCB26}"/>
              </a:ext>
            </a:extLst>
          </p:cNvPr>
          <p:cNvCxnSpPr/>
          <p:nvPr userDrawn="1"/>
        </p:nvCxnSpPr>
        <p:spPr>
          <a:xfrm>
            <a:off x="838200" y="2062116"/>
            <a:ext cx="2138183" cy="0"/>
          </a:xfrm>
          <a:prstGeom prst="line">
            <a:avLst/>
          </a:prstGeom>
          <a:ln w="47625" cap="rnd">
            <a:solidFill>
              <a:srgbClr val="E2B6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23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5066D42-52C7-3147-BA1D-5E3E40309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1B4440-4DE9-0C4A-96A8-0C2A917DA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</a:t>
            </a:r>
            <a:r>
              <a:rPr lang="fr-FR" dirty="0" err="1"/>
              <a:t>niveauv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336126-2BE9-6443-B5D5-6654DF920D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48474" y="6356350"/>
            <a:ext cx="1343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7897B0"/>
                </a:solidFill>
              </a:defRPr>
            </a:lvl1pPr>
          </a:lstStyle>
          <a:p>
            <a:r>
              <a:rPr lang="fr-FR"/>
              <a:t>- </a:t>
            </a:r>
            <a:fld id="{3296E3BA-E47F-5B4A-9478-C64D1DE13CBB}" type="datetime1">
              <a:rPr lang="fr-FR" smtClean="0"/>
              <a:t>07/03/2025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79C33E-55A6-694E-8346-148ACCF0F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367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9F20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20693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9F206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500" b="0" kern="1200" spc="0">
          <a:solidFill>
            <a:srgbClr val="7897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1" u="sng" kern="1200" baseline="0">
          <a:solidFill>
            <a:srgbClr val="1E6E73"/>
          </a:solidFill>
          <a:uFill>
            <a:solidFill>
              <a:srgbClr val="E2B63A"/>
            </a:solidFill>
          </a:u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500" kern="1200">
          <a:solidFill>
            <a:srgbClr val="EC5D3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</a:buBlip>
        <a:defRPr sz="1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5013" indent="-1778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</a:buBlip>
        <a:tabLst/>
        <a:defRPr sz="1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457450" marR="0" indent="-17145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tabLst/>
        <a:defRPr sz="1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svg"/><Relationship Id="rId3" Type="http://schemas.openxmlformats.org/officeDocument/2006/relationships/image" Target="../media/image16.svg"/><Relationship Id="rId7" Type="http://schemas.openxmlformats.org/officeDocument/2006/relationships/image" Target="../media/image2.svg"/><Relationship Id="rId12" Type="http://schemas.openxmlformats.org/officeDocument/2006/relationships/image" Target="../media/image21.png"/><Relationship Id="rId17" Type="http://schemas.openxmlformats.org/officeDocument/2006/relationships/image" Target="../media/image29.svg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8.svg"/><Relationship Id="rId15" Type="http://schemas.openxmlformats.org/officeDocument/2006/relationships/image" Target="../media/image25.sv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4.sv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5.svg"/><Relationship Id="rId3" Type="http://schemas.openxmlformats.org/officeDocument/2006/relationships/image" Target="../media/image16.svg"/><Relationship Id="rId7" Type="http://schemas.openxmlformats.org/officeDocument/2006/relationships/image" Target="../media/image2.sv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8.svg"/><Relationship Id="rId15" Type="http://schemas.openxmlformats.org/officeDocument/2006/relationships/image" Target="../media/image29.sv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4.sv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svg"/><Relationship Id="rId3" Type="http://schemas.openxmlformats.org/officeDocument/2006/relationships/image" Target="../media/image16.svg"/><Relationship Id="rId7" Type="http://schemas.openxmlformats.org/officeDocument/2006/relationships/image" Target="../media/image2.sv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8.svg"/><Relationship Id="rId15" Type="http://schemas.openxmlformats.org/officeDocument/2006/relationships/image" Target="../media/image29.sv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4.sv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33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svg"/><Relationship Id="rId11" Type="http://schemas.openxmlformats.org/officeDocument/2006/relationships/image" Target="../media/image31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image" Target="../media/image30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.svg"/><Relationship Id="rId5" Type="http://schemas.openxmlformats.org/officeDocument/2006/relationships/image" Target="../media/image18.svg"/><Relationship Id="rId15" Type="http://schemas.openxmlformats.org/officeDocument/2006/relationships/image" Target="../media/image6.svg"/><Relationship Id="rId10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27.svg"/><Relationship Id="rId5" Type="http://schemas.openxmlformats.org/officeDocument/2006/relationships/image" Target="../media/image4.sv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B90B00-6F8C-D544-8045-57373BD8BD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OSER  </a:t>
            </a:r>
            <a:br>
              <a:rPr lang="fr-FR" b="1" dirty="0"/>
            </a:br>
            <a:r>
              <a:rPr lang="fr-FR" b="1" dirty="0"/>
              <a:t>STRUCTURER </a:t>
            </a:r>
            <a:br>
              <a:rPr lang="fr-FR" b="1" dirty="0"/>
            </a:br>
            <a:r>
              <a:rPr lang="fr-FR" b="1" dirty="0"/>
              <a:t>REUSSIR</a:t>
            </a:r>
            <a:br>
              <a:rPr lang="fr-FR" b="1" dirty="0"/>
            </a:br>
            <a:endParaRPr lang="fr-FR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2B7562-B4A9-DE4D-9AA6-8F0FF2AC52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/>
              <a:t>JOURNEE INTERNATIONALE DES DROITS DES FEMMES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8DD458-0E9A-354B-B840-0433A9FB1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07/03/2025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E934C423-FA09-FB43-A72B-4A1FA029A7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5083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68AFC-C1F7-C59A-402F-6AB10AE6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ABE9F-A4A4-1DA6-AC68-BC8B9272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b="1" dirty="0"/>
              <a:t>COMMENT JE FAIS ? </a:t>
            </a:r>
            <a:endParaRPr lang="fr-FR" sz="3500" b="1" dirty="0">
              <a:solidFill>
                <a:srgbClr val="4D2A86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70DEDA-A524-8B4C-278B-907C37A6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7C74-CFEA-A742-B42A-B42C7FA04B33}" type="datetime1">
              <a:rPr lang="fr-FR" smtClean="0"/>
              <a:t>07/03/2025</a:t>
            </a:fld>
            <a:endParaRPr lang="fr-FR"/>
          </a:p>
        </p:txBody>
      </p:sp>
      <p:pic>
        <p:nvPicPr>
          <p:cNvPr id="3" name="Espace réservé du contenu 7" descr="Badge 1 avec un remplissage uni">
            <a:extLst>
              <a:ext uri="{FF2B5EF4-FFF2-40B4-BE49-F238E27FC236}">
                <a16:creationId xmlns:a16="http://schemas.microsoft.com/office/drawing/2014/main" id="{3D98BA80-2161-B457-448C-0A7FD7AEC6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5221" y="2421210"/>
            <a:ext cx="914400" cy="914400"/>
          </a:xfrm>
        </p:spPr>
      </p:pic>
      <p:pic>
        <p:nvPicPr>
          <p:cNvPr id="5" name="Graphique 4" descr="Badge avec un remplissage uni">
            <a:extLst>
              <a:ext uri="{FF2B5EF4-FFF2-40B4-BE49-F238E27FC236}">
                <a16:creationId xmlns:a16="http://schemas.microsoft.com/office/drawing/2014/main" id="{22EB412A-1852-BE77-D390-6FAB61CA2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5221" y="4025227"/>
            <a:ext cx="914400" cy="914400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DCB70C6-052A-8DA6-9CC9-250481C79EDC}"/>
              </a:ext>
            </a:extLst>
          </p:cNvPr>
          <p:cNvSpPr txBox="1">
            <a:spLocks/>
          </p:cNvSpPr>
          <p:nvPr/>
        </p:nvSpPr>
        <p:spPr>
          <a:xfrm>
            <a:off x="2700605" y="4335202"/>
            <a:ext cx="6338162" cy="4146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LA STRUCTURE D’EXERCICE </a:t>
            </a:r>
            <a:endParaRPr lang="fr-FR" sz="18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E47BD28-70FE-C363-6729-EFBD9C318822}"/>
              </a:ext>
            </a:extLst>
          </p:cNvPr>
          <p:cNvSpPr txBox="1">
            <a:spLocks/>
          </p:cNvSpPr>
          <p:nvPr/>
        </p:nvSpPr>
        <p:spPr>
          <a:xfrm>
            <a:off x="2700604" y="2743542"/>
            <a:ext cx="7422005" cy="4146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LA STRUCTURE DE MOYENS </a:t>
            </a:r>
            <a:endParaRPr lang="fr-FR" sz="18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3050FFE-97DB-705E-01E0-F884604D9D3A}"/>
              </a:ext>
            </a:extLst>
          </p:cNvPr>
          <p:cNvSpPr txBox="1">
            <a:spLocks/>
          </p:cNvSpPr>
          <p:nvPr/>
        </p:nvSpPr>
        <p:spPr>
          <a:xfrm>
            <a:off x="2700604" y="3206222"/>
            <a:ext cx="7927794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 algn="just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 m’associe pour partager les charges au sein de mon cabinet avec mes colocataires /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cobailleurs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Je vais partager toutes les dépenses supports de mon activité. J’écrase les dépenses donc je récupère de la trésorerie mais je n’améliore pas ma prévisibilité / fiscalité suffisamment. (SCM / Convention de cabinet Groupé)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6465AF3-AC51-7786-0BCD-7715A9FDD477}"/>
              </a:ext>
            </a:extLst>
          </p:cNvPr>
          <p:cNvSpPr txBox="1">
            <a:spLocks/>
          </p:cNvSpPr>
          <p:nvPr/>
        </p:nvSpPr>
        <p:spPr>
          <a:xfrm>
            <a:off x="2781055" y="4696729"/>
            <a:ext cx="7927794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Cette structure va vous permettre de piloter votre rémunération et de financer vos investissements pour un frottement fiscal maîtrisé.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Graphique 13" descr="Notes Post-it 3 avec un remplissage uni">
            <a:extLst>
              <a:ext uri="{FF2B5EF4-FFF2-40B4-BE49-F238E27FC236}">
                <a16:creationId xmlns:a16="http://schemas.microsoft.com/office/drawing/2014/main" id="{F3D2B3D3-10FA-2DB2-A2F7-2B1874F2A8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0668" y="1625259"/>
            <a:ext cx="914400" cy="914400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39DDDAF-8785-44FC-19CA-A9EEE0DA2C8F}"/>
              </a:ext>
            </a:extLst>
          </p:cNvPr>
          <p:cNvSpPr txBox="1">
            <a:spLocks/>
          </p:cNvSpPr>
          <p:nvPr/>
        </p:nvSpPr>
        <p:spPr>
          <a:xfrm>
            <a:off x="5313576" y="1850694"/>
            <a:ext cx="6338162" cy="10593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DEUX FAÇONS DE FAIRE : COMPLÉMENTAIRES OU NON  </a:t>
            </a:r>
            <a:endParaRPr lang="fr-FR" sz="1800" dirty="0"/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0EB89152-ACC3-11F6-7B66-9DF14FC8D0E9}"/>
              </a:ext>
            </a:extLst>
          </p:cNvPr>
          <p:cNvSpPr txBox="1">
            <a:spLocks/>
          </p:cNvSpPr>
          <p:nvPr/>
        </p:nvSpPr>
        <p:spPr>
          <a:xfrm>
            <a:off x="10848474" y="6356350"/>
            <a:ext cx="1343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07/03/2025</a:t>
            </a:r>
            <a:endParaRPr lang="fr-FR" dirty="0"/>
          </a:p>
        </p:txBody>
      </p:sp>
      <p:sp>
        <p:nvSpPr>
          <p:cNvPr id="18" name="Espace réservé du pied de page 5">
            <a:extLst>
              <a:ext uri="{FF2B5EF4-FFF2-40B4-BE49-F238E27FC236}">
                <a16:creationId xmlns:a16="http://schemas.microsoft.com/office/drawing/2014/main" id="{5158D81A-829E-CACA-1653-FCDA41E3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3674" y="6356350"/>
            <a:ext cx="4114800" cy="365125"/>
          </a:xfrm>
        </p:spPr>
        <p:txBody>
          <a:bodyPr/>
          <a:lstStyle/>
          <a:p>
            <a:r>
              <a:rPr lang="fr-FR" b="1" dirty="0"/>
              <a:t>OSER STRUCTURER REUSSIR</a:t>
            </a:r>
          </a:p>
        </p:txBody>
      </p:sp>
      <p:pic>
        <p:nvPicPr>
          <p:cNvPr id="11" name="Graphique 10" descr="Badge Tick1 avec un remplissage uni">
            <a:extLst>
              <a:ext uri="{FF2B5EF4-FFF2-40B4-BE49-F238E27FC236}">
                <a16:creationId xmlns:a16="http://schemas.microsoft.com/office/drawing/2014/main" id="{9DD350EB-5235-32BA-D4B0-4D1A777385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18910" y="5226001"/>
            <a:ext cx="743574" cy="743574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85748DE-9137-E17A-6554-191AEE05BB6B}"/>
              </a:ext>
            </a:extLst>
          </p:cNvPr>
          <p:cNvSpPr txBox="1">
            <a:spLocks/>
          </p:cNvSpPr>
          <p:nvPr/>
        </p:nvSpPr>
        <p:spPr>
          <a:xfrm>
            <a:off x="3562484" y="5254477"/>
            <a:ext cx="3255005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 rémunération est une charge pour le cabinet et non la variable d’ajustement de mon exercice.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Graphique 12" descr="Badge Tick1 avec un remplissage uni">
            <a:extLst>
              <a:ext uri="{FF2B5EF4-FFF2-40B4-BE49-F238E27FC236}">
                <a16:creationId xmlns:a16="http://schemas.microsoft.com/office/drawing/2014/main" id="{7795214A-767D-86F8-F776-2C0782599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81704" y="5238436"/>
            <a:ext cx="743574" cy="743574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B112A2E2-A537-EECC-9230-F9BE331BB0F0}"/>
              </a:ext>
            </a:extLst>
          </p:cNvPr>
          <p:cNvSpPr txBox="1">
            <a:spLocks/>
          </p:cNvSpPr>
          <p:nvPr/>
        </p:nvSpPr>
        <p:spPr>
          <a:xfrm>
            <a:off x="7625278" y="5266912"/>
            <a:ext cx="3255005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 peux même réaliser un OBO ou un apport de mon activité.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4" name="Graphique 23" descr="Avertissement avec un remplissage uni">
            <a:extLst>
              <a:ext uri="{FF2B5EF4-FFF2-40B4-BE49-F238E27FC236}">
                <a16:creationId xmlns:a16="http://schemas.microsoft.com/office/drawing/2014/main" id="{4D4FD34F-456C-56F2-B581-AB6EF43097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09904" y="6261751"/>
            <a:ext cx="670764" cy="670764"/>
          </a:xfrm>
          <a:prstGeom prst="rect">
            <a:avLst/>
          </a:prstGeom>
        </p:spPr>
      </p:pic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879A102A-2F8F-E38D-D952-6545AC2E1E6E}"/>
              </a:ext>
            </a:extLst>
          </p:cNvPr>
          <p:cNvSpPr txBox="1">
            <a:spLocks/>
          </p:cNvSpPr>
          <p:nvPr/>
        </p:nvSpPr>
        <p:spPr>
          <a:xfrm>
            <a:off x="4616960" y="6384602"/>
            <a:ext cx="3255005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Dividendes &amp; Rémunération des associés de SEL &amp; Régimes Mat’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04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BCE7F-B422-4B7E-C50A-18DC27832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space réservé du contenu 25">
            <a:extLst>
              <a:ext uri="{FF2B5EF4-FFF2-40B4-BE49-F238E27FC236}">
                <a16:creationId xmlns:a16="http://schemas.microsoft.com/office/drawing/2014/main" id="{2F2D19A3-D15D-4CED-BCC3-E54814B517C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25069" r="21119"/>
          <a:stretch/>
        </p:blipFill>
        <p:spPr>
          <a:xfrm>
            <a:off x="0" y="0"/>
            <a:ext cx="5535613" cy="6858000"/>
          </a:xfrm>
        </p:spPr>
      </p:pic>
      <p:sp>
        <p:nvSpPr>
          <p:cNvPr id="21" name="Titre 20">
            <a:extLst>
              <a:ext uri="{FF2B5EF4-FFF2-40B4-BE49-F238E27FC236}">
                <a16:creationId xmlns:a16="http://schemas.microsoft.com/office/drawing/2014/main" id="{FE736B71-D44D-1FFA-FECF-92A7B5CA0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4D2A86"/>
                </a:solidFill>
              </a:rPr>
              <a:t>ADAPTER LA STRUCTURATION DU CABINET AUX ENJEUX DE LA PARENTALITE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19087F-2C1F-9AA4-D675-8FFBFD46324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E2B63A"/>
                </a:solidFill>
              </a:rPr>
              <a:t>04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D46B2D-ABCB-CAA6-1825-ABD7199C2B48}"/>
              </a:ext>
            </a:extLst>
          </p:cNvPr>
          <p:cNvSpPr txBox="1"/>
          <p:nvPr/>
        </p:nvSpPr>
        <p:spPr>
          <a:xfrm>
            <a:off x="6197600" y="-654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702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30A82-EB3C-0D4A-9771-660D2D46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b="1" dirty="0">
                <a:solidFill>
                  <a:srgbClr val="4D2A86"/>
                </a:solidFill>
              </a:rPr>
              <a:t>LA PARENTALITE EN CHIFFRES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91936A-A8CD-3541-8E3A-68ADD7E10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3D28-EDEE-A14B-8A37-F837AD3D6C47}" type="datetime1">
              <a:rPr lang="fr-FR" smtClean="0"/>
              <a:t>07/03/2025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94DACE-07D3-FB46-A23B-82A5E5CC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842FD6C1-4CAD-8D40-A196-867E4AFB691C}"/>
              </a:ext>
            </a:extLst>
          </p:cNvPr>
          <p:cNvSpPr txBox="1">
            <a:spLocks/>
          </p:cNvSpPr>
          <p:nvPr/>
        </p:nvSpPr>
        <p:spPr>
          <a:xfrm>
            <a:off x="6467091" y="4322221"/>
            <a:ext cx="1182870" cy="82569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u="sng" kern="1200" baseline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57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/>
              <a:t>00%</a:t>
            </a:r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0230E6C-A4D8-5D7B-9476-4AEABF70F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701828"/>
              </p:ext>
            </p:extLst>
          </p:nvPr>
        </p:nvGraphicFramePr>
        <p:xfrm>
          <a:off x="838200" y="2369635"/>
          <a:ext cx="7909447" cy="305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30163">
                  <a:extLst>
                    <a:ext uri="{9D8B030D-6E8A-4147-A177-3AD203B41FA5}">
                      <a16:colId xmlns:a16="http://schemas.microsoft.com/office/drawing/2014/main" val="3323079087"/>
                    </a:ext>
                  </a:extLst>
                </a:gridCol>
                <a:gridCol w="1725600">
                  <a:extLst>
                    <a:ext uri="{9D8B030D-6E8A-4147-A177-3AD203B41FA5}">
                      <a16:colId xmlns:a16="http://schemas.microsoft.com/office/drawing/2014/main" val="2492331332"/>
                    </a:ext>
                  </a:extLst>
                </a:gridCol>
                <a:gridCol w="1570890">
                  <a:extLst>
                    <a:ext uri="{9D8B030D-6E8A-4147-A177-3AD203B41FA5}">
                      <a16:colId xmlns:a16="http://schemas.microsoft.com/office/drawing/2014/main" val="3582463308"/>
                    </a:ext>
                  </a:extLst>
                </a:gridCol>
                <a:gridCol w="1582794">
                  <a:extLst>
                    <a:ext uri="{9D8B030D-6E8A-4147-A177-3AD203B41FA5}">
                      <a16:colId xmlns:a16="http://schemas.microsoft.com/office/drawing/2014/main" val="2933008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Situation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Durée du congé prénatal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Durée du congé postnatal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Durée totale du congé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647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Accueil d’1 enfant portant à 1 ou 2 le nombre d’enfants à charge au sein du foyer</a:t>
                      </a:r>
                      <a:endParaRPr lang="fr-FR" sz="17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6 semaines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10 semaines</a:t>
                      </a:r>
                    </a:p>
                    <a:p>
                      <a:endParaRPr lang="fr-FR" sz="17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16 semaines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74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Accueil d’1 enfant portant à 3 ou plus le nombre d’enfants à charge au sein du foyer</a:t>
                      </a:r>
                      <a:endParaRPr lang="fr-FR" sz="17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8 semaines</a:t>
                      </a:r>
                    </a:p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(Possibilité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18 semaines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26 semaines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556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Accueil de jumeaux ou plus</a:t>
                      </a:r>
                      <a:endParaRPr lang="fr-FR" sz="17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12 semaines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22 semaines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34 semaines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941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Accueil de triplés ou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24 semaines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22 semaines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solidFill>
                            <a:srgbClr val="002060"/>
                          </a:solidFill>
                        </a:rPr>
                        <a:t>46 semaines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072826"/>
                  </a:ext>
                </a:extLst>
              </a:tr>
            </a:tbl>
          </a:graphicData>
        </a:graphic>
      </p:graphicFrame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6C8D1E9-BF26-1C1E-DAD4-8C05E6C7D6CC}"/>
              </a:ext>
            </a:extLst>
          </p:cNvPr>
          <p:cNvSpPr txBox="1">
            <a:spLocks/>
          </p:cNvSpPr>
          <p:nvPr/>
        </p:nvSpPr>
        <p:spPr>
          <a:xfrm>
            <a:off x="838200" y="5518331"/>
            <a:ext cx="7715491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Moduler la durée de son congé parentalité ainsi que le point de départ peut être dans certains cas un levier d’optimisation. 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14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6D8A9-1D6B-3EA1-CFB5-5D29D3400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E0B67B-B74A-A09F-EDFE-5CF1C62F3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b="1" dirty="0">
                <a:solidFill>
                  <a:srgbClr val="4D2A86"/>
                </a:solidFill>
              </a:rPr>
              <a:t>LA PARENTALITE ET SES INDEMNITES</a:t>
            </a:r>
            <a:endParaRPr lang="fr-FR" sz="3500" dirty="0">
              <a:solidFill>
                <a:srgbClr val="4D2A86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BDF4A0-CBEC-478C-BC81-120FD5122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7C74-CFEA-A742-B42A-B42C7FA04B33}" type="datetime1">
              <a:rPr lang="fr-FR" smtClean="0"/>
              <a:t>07/03/2025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577985-E9C6-4A14-4902-A2307B6F6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  <a:endParaRPr lang="fr-FR" dirty="0"/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3869A35C-2A26-83FC-5067-1727DC16248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7212956"/>
              </p:ext>
            </p:extLst>
          </p:nvPr>
        </p:nvGraphicFramePr>
        <p:xfrm>
          <a:off x="838200" y="2386938"/>
          <a:ext cx="8625798" cy="2423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21188">
                  <a:extLst>
                    <a:ext uri="{9D8B030D-6E8A-4147-A177-3AD203B41FA5}">
                      <a16:colId xmlns:a16="http://schemas.microsoft.com/office/drawing/2014/main" val="1729869108"/>
                    </a:ext>
                  </a:extLst>
                </a:gridCol>
                <a:gridCol w="2200970">
                  <a:extLst>
                    <a:ext uri="{9D8B030D-6E8A-4147-A177-3AD203B41FA5}">
                      <a16:colId xmlns:a16="http://schemas.microsoft.com/office/drawing/2014/main" val="3946606154"/>
                    </a:ext>
                  </a:extLst>
                </a:gridCol>
                <a:gridCol w="2003640">
                  <a:extLst>
                    <a:ext uri="{9D8B030D-6E8A-4147-A177-3AD203B41FA5}">
                      <a16:colId xmlns:a16="http://schemas.microsoft.com/office/drawing/2014/main" val="1352679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Situation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Sécurité sociale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Assurance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50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Indemnisation du congé maternité </a:t>
                      </a:r>
                    </a:p>
                  </a:txBody>
                  <a:tcPr marL="123825" marR="123825" marT="95250" marB="95250" anchor="ctr"/>
                </a:tc>
                <a:tc>
                  <a:txBody>
                    <a:bodyPr/>
                    <a:lstStyle/>
                    <a:p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63,52 euros / jour</a:t>
                      </a:r>
                    </a:p>
                  </a:txBody>
                  <a:tcPr marL="123825" marR="123825" marT="95250" marB="95250" anchor="ctr"/>
                </a:tc>
                <a:tc>
                  <a:txBody>
                    <a:bodyPr/>
                    <a:lstStyle/>
                    <a:p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 euros / jour</a:t>
                      </a:r>
                    </a:p>
                  </a:txBody>
                  <a:tcPr marL="123825" marR="123825" marT="95250" marB="95250" anchor="ctr"/>
                </a:tc>
                <a:extLst>
                  <a:ext uri="{0D108BD9-81ED-4DB2-BD59-A6C34878D82A}">
                    <a16:rowId xmlns:a16="http://schemas.microsoft.com/office/drawing/2014/main" val="4119366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Indemnisation du congé pathologique</a:t>
                      </a:r>
                    </a:p>
                  </a:txBody>
                  <a:tcPr marL="123825" marR="123825" marT="95250" marB="9525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63,52 euros / jour</a:t>
                      </a:r>
                    </a:p>
                  </a:txBody>
                  <a:tcPr marL="123825" marR="123825" marT="95250" marB="95250" anchor="ctr"/>
                </a:tc>
                <a:tc>
                  <a:txBody>
                    <a:bodyPr/>
                    <a:lstStyle/>
                    <a:p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 euros / jour</a:t>
                      </a:r>
                    </a:p>
                  </a:txBody>
                  <a:tcPr marL="123825" marR="123825" marT="95250" marB="95250" anchor="ctr"/>
                </a:tc>
                <a:extLst>
                  <a:ext uri="{0D108BD9-81ED-4DB2-BD59-A6C34878D82A}">
                    <a16:rowId xmlns:a16="http://schemas.microsoft.com/office/drawing/2014/main" val="4109635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Indemnisation de l’arrêt maladie « simple »</a:t>
                      </a:r>
                    </a:p>
                  </a:txBody>
                  <a:tcPr marL="123825" marR="123825" marT="95250" marB="9525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23825" marR="123825" marT="95250" marB="9525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 euros / jour</a:t>
                      </a:r>
                    </a:p>
                  </a:txBody>
                  <a:tcPr marL="123825" marR="123825" marT="95250" marB="95250" anchor="ctr"/>
                </a:tc>
                <a:extLst>
                  <a:ext uri="{0D108BD9-81ED-4DB2-BD59-A6C34878D82A}">
                    <a16:rowId xmlns:a16="http://schemas.microsoft.com/office/drawing/2014/main" val="2958716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Allocation forfaitaire de repos maternel</a:t>
                      </a:r>
                    </a:p>
                  </a:txBody>
                  <a:tcPr marL="123825" marR="123825" marT="95250" marB="9525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7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3 864,00 euros</a:t>
                      </a:r>
                    </a:p>
                  </a:txBody>
                  <a:tcPr marL="123825" marR="123825" marT="95250" marB="9525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600" dirty="0"/>
                        <a:t>1464 euros 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600" dirty="0"/>
                        <a:t>+ 1768 euros</a:t>
                      </a:r>
                      <a:endParaRPr lang="fr-FR" sz="17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3825" marR="123825" marT="95250" marB="95250" anchor="ctr"/>
                </a:tc>
                <a:extLst>
                  <a:ext uri="{0D108BD9-81ED-4DB2-BD59-A6C34878D82A}">
                    <a16:rowId xmlns:a16="http://schemas.microsoft.com/office/drawing/2014/main" val="1339225837"/>
                  </a:ext>
                </a:extLst>
              </a:tr>
            </a:tbl>
          </a:graphicData>
        </a:graphic>
      </p:graphicFrame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48F8691-B87B-6DCB-725F-32642AF641B6}"/>
              </a:ext>
            </a:extLst>
          </p:cNvPr>
          <p:cNvSpPr txBox="1">
            <a:spLocks/>
          </p:cNvSpPr>
          <p:nvPr/>
        </p:nvSpPr>
        <p:spPr>
          <a:xfrm>
            <a:off x="3898150" y="4995895"/>
            <a:ext cx="3255005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Les chiffres datent de 2024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40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3C3F0-9E35-EC19-7049-FA2580282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73A80F-9C3B-C44D-FAC7-A144DFD6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b="1" dirty="0"/>
              <a:t>UTILISER MA STRUCTURE POUR PREPARER MON PROJET PARENTALITE</a:t>
            </a:r>
            <a:endParaRPr lang="fr-FR" sz="3500" b="1" dirty="0">
              <a:solidFill>
                <a:srgbClr val="4D2A86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8BDCCF-3051-F04B-913C-3251712A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7C74-CFEA-A742-B42A-B42C7FA04B33}" type="datetime1">
              <a:rPr lang="fr-FR" smtClean="0"/>
              <a:t>07/03/2025</a:t>
            </a:fld>
            <a:endParaRPr lang="fr-FR"/>
          </a:p>
        </p:txBody>
      </p:sp>
      <p:pic>
        <p:nvPicPr>
          <p:cNvPr id="3" name="Espace réservé du contenu 7" descr="Badge 1 avec un remplissage uni">
            <a:extLst>
              <a:ext uri="{FF2B5EF4-FFF2-40B4-BE49-F238E27FC236}">
                <a16:creationId xmlns:a16="http://schemas.microsoft.com/office/drawing/2014/main" id="{078B26D0-DDA0-C0C4-CE7C-FB34F36672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5221" y="2027673"/>
            <a:ext cx="914400" cy="914400"/>
          </a:xfrm>
        </p:spPr>
      </p:pic>
      <p:pic>
        <p:nvPicPr>
          <p:cNvPr id="5" name="Graphique 4" descr="Badge avec un remplissage uni">
            <a:extLst>
              <a:ext uri="{FF2B5EF4-FFF2-40B4-BE49-F238E27FC236}">
                <a16:creationId xmlns:a16="http://schemas.microsoft.com/office/drawing/2014/main" id="{8CC36CEF-8CD2-9FD3-C852-5FEF7C071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5221" y="4025227"/>
            <a:ext cx="914400" cy="914400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3617EE0-AF68-587C-2C01-4177F6B4DE09}"/>
              </a:ext>
            </a:extLst>
          </p:cNvPr>
          <p:cNvSpPr txBox="1">
            <a:spLocks/>
          </p:cNvSpPr>
          <p:nvPr/>
        </p:nvSpPr>
        <p:spPr>
          <a:xfrm>
            <a:off x="2700605" y="4335201"/>
            <a:ext cx="6826854" cy="5164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MA REMUNERATION &amp; LA CONDUITE DE MON ACTIVITE </a:t>
            </a:r>
            <a:endParaRPr lang="fr-FR" sz="18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B9F1EA3-75F8-C818-0397-F9514B5B727F}"/>
              </a:ext>
            </a:extLst>
          </p:cNvPr>
          <p:cNvSpPr txBox="1">
            <a:spLocks/>
          </p:cNvSpPr>
          <p:nvPr/>
        </p:nvSpPr>
        <p:spPr>
          <a:xfrm>
            <a:off x="2700604" y="2350005"/>
            <a:ext cx="7422005" cy="4146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ANTICIPER MON CONGE PARENTALITE</a:t>
            </a:r>
            <a:endParaRPr lang="fr-FR" sz="18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897AC29-C664-AB19-9C83-6651511C0B41}"/>
              </a:ext>
            </a:extLst>
          </p:cNvPr>
          <p:cNvSpPr txBox="1">
            <a:spLocks/>
          </p:cNvSpPr>
          <p:nvPr/>
        </p:nvSpPr>
        <p:spPr>
          <a:xfrm>
            <a:off x="2700604" y="2721443"/>
            <a:ext cx="7927794" cy="15816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 algn="just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Dès que j’ai un projet de naissance/ adoption, m’assurer que ma protection sociale correspond à mes besoins, ma prévoyance couvre t-elle correctement mon arrêt maladie ? Ai-je une carence ? </a:t>
            </a:r>
          </a:p>
          <a:p>
            <a:pPr marL="7937" lvl="3" indent="0" algn="just">
              <a:buNone/>
            </a:pPr>
            <a:r>
              <a:rPr lang="fr-F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 BFR va drastiquement augmenter 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Puis-je faire face ? Ai-je généré du résultat ? Ma société est-elle suffisamment capitalisée </a:t>
            </a:r>
          </a:p>
          <a:p>
            <a:pPr marL="7937" lvl="3" indent="0" algn="just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collaboration temporaire ? La sous-traitance ? La vacation 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29028A-FF62-712D-742E-1049CAAAB757}"/>
              </a:ext>
            </a:extLst>
          </p:cNvPr>
          <p:cNvSpPr txBox="1">
            <a:spLocks/>
          </p:cNvSpPr>
          <p:nvPr/>
        </p:nvSpPr>
        <p:spPr>
          <a:xfrm>
            <a:off x="2664541" y="4676926"/>
            <a:ext cx="7927794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 suis encore en mesure de réaliser l’administratif de ma structure et le suivi des dossiers sur le plan administratif (information des clients, suivi des délais)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759B4A25-B1F6-911F-A237-9A725820ACDC}"/>
              </a:ext>
            </a:extLst>
          </p:cNvPr>
          <p:cNvSpPr txBox="1">
            <a:spLocks/>
          </p:cNvSpPr>
          <p:nvPr/>
        </p:nvSpPr>
        <p:spPr>
          <a:xfrm>
            <a:off x="10848474" y="6356350"/>
            <a:ext cx="1343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07/03/2025</a:t>
            </a:r>
            <a:endParaRPr lang="fr-FR" dirty="0"/>
          </a:p>
        </p:txBody>
      </p:sp>
      <p:sp>
        <p:nvSpPr>
          <p:cNvPr id="18" name="Espace réservé du pied de page 5">
            <a:extLst>
              <a:ext uri="{FF2B5EF4-FFF2-40B4-BE49-F238E27FC236}">
                <a16:creationId xmlns:a16="http://schemas.microsoft.com/office/drawing/2014/main" id="{69269A6F-D3B5-182D-9820-50142B4C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3674" y="6356350"/>
            <a:ext cx="4114800" cy="365125"/>
          </a:xfrm>
        </p:spPr>
        <p:txBody>
          <a:bodyPr/>
          <a:lstStyle/>
          <a:p>
            <a:r>
              <a:rPr lang="fr-FR" b="1" dirty="0"/>
              <a:t>OSER STRUCTURER REUSSIR</a:t>
            </a:r>
          </a:p>
        </p:txBody>
      </p:sp>
      <p:pic>
        <p:nvPicPr>
          <p:cNvPr id="11" name="Graphique 10" descr="Badge Tick1 avec un remplissage uni">
            <a:extLst>
              <a:ext uri="{FF2B5EF4-FFF2-40B4-BE49-F238E27FC236}">
                <a16:creationId xmlns:a16="http://schemas.microsoft.com/office/drawing/2014/main" id="{9F684A76-285D-AED1-8184-55ECCE62CF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07335" y="5272301"/>
            <a:ext cx="743574" cy="743574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9C83E34-3B55-29C0-72FF-C62A4E10F222}"/>
              </a:ext>
            </a:extLst>
          </p:cNvPr>
          <p:cNvSpPr txBox="1">
            <a:spLocks/>
          </p:cNvSpPr>
          <p:nvPr/>
        </p:nvSpPr>
        <p:spPr>
          <a:xfrm>
            <a:off x="3550909" y="5300777"/>
            <a:ext cx="3255005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 peux utiliser du dividendes mis en réserve pour me rémunérer sans charges sociales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Graphique 12" descr="Badge Tick1 avec un remplissage uni">
            <a:extLst>
              <a:ext uri="{FF2B5EF4-FFF2-40B4-BE49-F238E27FC236}">
                <a16:creationId xmlns:a16="http://schemas.microsoft.com/office/drawing/2014/main" id="{7003EF44-7907-2B37-5806-F625C48C16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70129" y="5284736"/>
            <a:ext cx="743574" cy="743574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502F43A-A379-8C7B-22A7-1247822C7F38}"/>
              </a:ext>
            </a:extLst>
          </p:cNvPr>
          <p:cNvSpPr txBox="1">
            <a:spLocks/>
          </p:cNvSpPr>
          <p:nvPr/>
        </p:nvSpPr>
        <p:spPr>
          <a:xfrm>
            <a:off x="7613702" y="5313212"/>
            <a:ext cx="4204049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 peux facturer les diligences antérieurement accomplies et celles de mes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collaborateurs.ices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 peux aussi ne prendre que 8 semaines de congés.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4" name="Graphique 23" descr="Avertissement avec un remplissage uni">
            <a:extLst>
              <a:ext uri="{FF2B5EF4-FFF2-40B4-BE49-F238E27FC236}">
                <a16:creationId xmlns:a16="http://schemas.microsoft.com/office/drawing/2014/main" id="{D633D39C-E1A7-BD54-3F40-C5B8DFE655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09904" y="6261751"/>
            <a:ext cx="670764" cy="670764"/>
          </a:xfrm>
          <a:prstGeom prst="rect">
            <a:avLst/>
          </a:prstGeom>
        </p:spPr>
      </p:pic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A5505AC-6A3B-E47B-5948-A3688F868D79}"/>
              </a:ext>
            </a:extLst>
          </p:cNvPr>
          <p:cNvSpPr txBox="1">
            <a:spLocks/>
          </p:cNvSpPr>
          <p:nvPr/>
        </p:nvSpPr>
        <p:spPr>
          <a:xfrm>
            <a:off x="4616960" y="6384602"/>
            <a:ext cx="3255005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Dividendes si je suis sous capitalisée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97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46EC6-2134-983A-604F-BA39FDDCF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space réservé du contenu 25">
            <a:extLst>
              <a:ext uri="{FF2B5EF4-FFF2-40B4-BE49-F238E27FC236}">
                <a16:creationId xmlns:a16="http://schemas.microsoft.com/office/drawing/2014/main" id="{D02C41E1-8982-CB39-3A1F-C132F5410D4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25069" r="21119"/>
          <a:stretch/>
        </p:blipFill>
        <p:spPr>
          <a:xfrm>
            <a:off x="0" y="0"/>
            <a:ext cx="5535613" cy="6858000"/>
          </a:xfrm>
        </p:spPr>
      </p:pic>
      <p:sp>
        <p:nvSpPr>
          <p:cNvPr id="21" name="Titre 20">
            <a:extLst>
              <a:ext uri="{FF2B5EF4-FFF2-40B4-BE49-F238E27FC236}">
                <a16:creationId xmlns:a16="http://schemas.microsoft.com/office/drawing/2014/main" id="{CD49B76F-30BF-3099-9DD7-011F44234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4D2A86"/>
                </a:solidFill>
              </a:rPr>
              <a:t>ANTICIPER LES PERIODES DE TRANSITION PROFESSIONNELLE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D7FEDF2-9675-59F2-2BF3-049561905F0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E2B63A"/>
                </a:solidFill>
              </a:rPr>
              <a:t>05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307156B-7830-923A-075D-D66FBB1BD5C8}"/>
              </a:ext>
            </a:extLst>
          </p:cNvPr>
          <p:cNvSpPr txBox="1"/>
          <p:nvPr/>
        </p:nvSpPr>
        <p:spPr>
          <a:xfrm>
            <a:off x="6197600" y="-654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266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4E2A2-357D-8B15-8FEB-E1A1EDD3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188D90-8168-96AF-E836-06ED6B06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b="1" dirty="0">
                <a:solidFill>
                  <a:srgbClr val="4D2A86"/>
                </a:solidFill>
              </a:rPr>
              <a:t>JE SUIS COLLABORATRICE ET JE VEUX M’INSTALLER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FAAEA3-A72F-FE82-BCF7-D10A09C13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7C74-CFEA-A742-B42A-B42C7FA04B33}" type="datetime1">
              <a:rPr lang="fr-FR" smtClean="0"/>
              <a:t>07/03/2025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2DB1D5-9847-A9FC-1DD0-BE5119DC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8BAED7D4-C2C1-2630-8D83-927C1A7C3337}"/>
              </a:ext>
            </a:extLst>
          </p:cNvPr>
          <p:cNvSpPr txBox="1">
            <a:spLocks/>
          </p:cNvSpPr>
          <p:nvPr/>
        </p:nvSpPr>
        <p:spPr>
          <a:xfrm>
            <a:off x="10848474" y="6356350"/>
            <a:ext cx="1343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7D7C74-CFEA-A742-B42A-B42C7FA04B33}" type="datetime1">
              <a:rPr lang="fr-FR" smtClean="0"/>
              <a:pPr/>
              <a:t>07/03/2025</a:t>
            </a:fld>
            <a:endParaRPr lang="fr-FR"/>
          </a:p>
        </p:txBody>
      </p:sp>
      <p:pic>
        <p:nvPicPr>
          <p:cNvPr id="10" name="Espace réservé du contenu 7" descr="Badge 1 avec un remplissage uni">
            <a:extLst>
              <a:ext uri="{FF2B5EF4-FFF2-40B4-BE49-F238E27FC236}">
                <a16:creationId xmlns:a16="http://schemas.microsoft.com/office/drawing/2014/main" id="{0D878531-9C12-0D30-661B-53A98BDFB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5221" y="2421210"/>
            <a:ext cx="914400" cy="914400"/>
          </a:xfrm>
          <a:prstGeom prst="rect">
            <a:avLst/>
          </a:prstGeom>
        </p:spPr>
      </p:pic>
      <p:pic>
        <p:nvPicPr>
          <p:cNvPr id="11" name="Graphique 10" descr="Badge avec un remplissage uni">
            <a:extLst>
              <a:ext uri="{FF2B5EF4-FFF2-40B4-BE49-F238E27FC236}">
                <a16:creationId xmlns:a16="http://schemas.microsoft.com/office/drawing/2014/main" id="{486C5B53-F87C-C21E-D133-973F13B83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5221" y="4025227"/>
            <a:ext cx="914400" cy="914400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AE6A559-F615-B385-AB65-E5AE32B96C1B}"/>
              </a:ext>
            </a:extLst>
          </p:cNvPr>
          <p:cNvSpPr txBox="1">
            <a:spLocks/>
          </p:cNvSpPr>
          <p:nvPr/>
        </p:nvSpPr>
        <p:spPr>
          <a:xfrm>
            <a:off x="2700605" y="4335202"/>
            <a:ext cx="6338162" cy="4146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JE DISPOSE DE 3 À 6 MOIS DE FONDS DE ROULEMENT </a:t>
            </a:r>
            <a:endParaRPr lang="fr-FR" sz="1800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2F1CB85A-258D-529E-0035-E2A35E73DE07}"/>
              </a:ext>
            </a:extLst>
          </p:cNvPr>
          <p:cNvSpPr txBox="1">
            <a:spLocks/>
          </p:cNvSpPr>
          <p:nvPr/>
        </p:nvSpPr>
        <p:spPr>
          <a:xfrm>
            <a:off x="2700604" y="2743542"/>
            <a:ext cx="7422005" cy="4146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JE REALISE UN TRAVAIL SUR MON MODELE ECONOMIQUE</a:t>
            </a:r>
            <a:endParaRPr lang="fr-FR" sz="1800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FB054923-832A-89B4-D0AA-7D775EA39A3D}"/>
              </a:ext>
            </a:extLst>
          </p:cNvPr>
          <p:cNvSpPr txBox="1">
            <a:spLocks/>
          </p:cNvSpPr>
          <p:nvPr/>
        </p:nvSpPr>
        <p:spPr>
          <a:xfrm>
            <a:off x="2700604" y="3206222"/>
            <a:ext cx="7927794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 algn="just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 détermine le taux me permettant d’être rentable parce que je connais : ma rémunération cible, j’ai construit mon plan de charges et je connais mon BFR, la durée de mon cycle de facturation et j’ai anticipé mes besoins d’investissement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A202971F-AC59-C8F9-6499-7BC76B3BC457}"/>
              </a:ext>
            </a:extLst>
          </p:cNvPr>
          <p:cNvSpPr txBox="1">
            <a:spLocks/>
          </p:cNvSpPr>
          <p:nvPr/>
        </p:nvSpPr>
        <p:spPr>
          <a:xfrm>
            <a:off x="2781055" y="4696729"/>
            <a:ext cx="7927794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Parce que j’ai préparé mon projet et que je suis déterminée à bénéficier des modalités protectrices de ma collaboration, j’ai provisionné entre 3 et 6 mois de BFR personnel + professionnel devant moi.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Graphique 15" descr="Notes Post-it 3 avec un remplissage uni">
            <a:extLst>
              <a:ext uri="{FF2B5EF4-FFF2-40B4-BE49-F238E27FC236}">
                <a16:creationId xmlns:a16="http://schemas.microsoft.com/office/drawing/2014/main" id="{4DA0099B-FC4E-049A-817F-377BAB8EEE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0668" y="1625259"/>
            <a:ext cx="914400" cy="914400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9AEED48-6ECA-D3AD-8E4C-140FAC1D64E6}"/>
              </a:ext>
            </a:extLst>
          </p:cNvPr>
          <p:cNvSpPr txBox="1">
            <a:spLocks/>
          </p:cNvSpPr>
          <p:nvPr/>
        </p:nvSpPr>
        <p:spPr>
          <a:xfrm>
            <a:off x="5395068" y="1642274"/>
            <a:ext cx="6338162" cy="10593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J’ATTENDS LA FIN DE MON CONGE PARENTALITE ET JE BENEFICIE DE MA PROTECTION PARENTALITE</a:t>
            </a:r>
          </a:p>
          <a:p>
            <a:pPr lvl="1"/>
            <a:r>
              <a:rPr lang="fr-FR" sz="1800" u="none" dirty="0">
                <a:solidFill>
                  <a:srgbClr val="4D2A86"/>
                </a:solidFill>
              </a:rPr>
              <a:t>JE PREPARE MON INSTALLATION </a:t>
            </a:r>
            <a:endParaRPr lang="fr-FR" sz="1800" dirty="0"/>
          </a:p>
        </p:txBody>
      </p:sp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50844E6E-62F4-CD6E-3400-99D1DA7BA4BC}"/>
              </a:ext>
            </a:extLst>
          </p:cNvPr>
          <p:cNvSpPr txBox="1">
            <a:spLocks/>
          </p:cNvSpPr>
          <p:nvPr/>
        </p:nvSpPr>
        <p:spPr>
          <a:xfrm>
            <a:off x="10848474" y="6356350"/>
            <a:ext cx="1343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07/03/2025</a:t>
            </a:r>
            <a:endParaRPr lang="fr-FR" dirty="0"/>
          </a:p>
        </p:txBody>
      </p:sp>
      <p:sp>
        <p:nvSpPr>
          <p:cNvPr id="19" name="Espace réservé du pied de page 5">
            <a:extLst>
              <a:ext uri="{FF2B5EF4-FFF2-40B4-BE49-F238E27FC236}">
                <a16:creationId xmlns:a16="http://schemas.microsoft.com/office/drawing/2014/main" id="{A4C09F77-F117-DEBF-ACD0-AF4058958870}"/>
              </a:ext>
            </a:extLst>
          </p:cNvPr>
          <p:cNvSpPr txBox="1">
            <a:spLocks/>
          </p:cNvSpPr>
          <p:nvPr/>
        </p:nvSpPr>
        <p:spPr>
          <a:xfrm>
            <a:off x="673367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OSER STRUCTURER REUSSIR</a:t>
            </a:r>
            <a:endParaRPr lang="fr-FR" b="1" dirty="0"/>
          </a:p>
        </p:txBody>
      </p:sp>
      <p:pic>
        <p:nvPicPr>
          <p:cNvPr id="24" name="Graphique 23" descr="Avertissement avec un remplissage uni">
            <a:extLst>
              <a:ext uri="{FF2B5EF4-FFF2-40B4-BE49-F238E27FC236}">
                <a16:creationId xmlns:a16="http://schemas.microsoft.com/office/drawing/2014/main" id="{B1361B02-B5F0-83E6-2A6C-8B6C05738A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09904" y="6261751"/>
            <a:ext cx="670764" cy="6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19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35993-7764-8EE8-A88B-1A3EC48B0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1B8B4-6243-1CD7-0347-4A6EE7804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b="1" dirty="0">
                <a:solidFill>
                  <a:srgbClr val="4D2A86"/>
                </a:solidFill>
              </a:rPr>
              <a:t>3 2 1 – STRUCTUREZ !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011402-7870-F72C-44F8-351AC716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7C74-CFEA-A742-B42A-B42C7FA04B33}" type="datetime1">
              <a:rPr lang="fr-FR" smtClean="0"/>
              <a:t>07/03/2025</a:t>
            </a:fld>
            <a:endParaRPr lang="fr-FR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E2748ADD-4C43-AF49-C67B-FD8C2BD06866}"/>
              </a:ext>
            </a:extLst>
          </p:cNvPr>
          <p:cNvSpPr txBox="1">
            <a:spLocks/>
          </p:cNvSpPr>
          <p:nvPr/>
        </p:nvSpPr>
        <p:spPr>
          <a:xfrm>
            <a:off x="10848474" y="6356350"/>
            <a:ext cx="1343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7D7C74-CFEA-A742-B42A-B42C7FA04B33}" type="datetime1">
              <a:rPr lang="fr-FR" smtClean="0"/>
              <a:pPr/>
              <a:t>07/03/2025</a:t>
            </a:fld>
            <a:endParaRPr lang="fr-FR"/>
          </a:p>
        </p:txBody>
      </p:sp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DB21DFCF-9242-C62A-CB81-4A728481688E}"/>
              </a:ext>
            </a:extLst>
          </p:cNvPr>
          <p:cNvSpPr txBox="1">
            <a:spLocks/>
          </p:cNvSpPr>
          <p:nvPr/>
        </p:nvSpPr>
        <p:spPr>
          <a:xfrm>
            <a:off x="10848474" y="6356350"/>
            <a:ext cx="1343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07/03/2025</a:t>
            </a:r>
            <a:endParaRPr lang="fr-FR" dirty="0"/>
          </a:p>
        </p:txBody>
      </p:sp>
      <p:sp>
        <p:nvSpPr>
          <p:cNvPr id="19" name="Espace réservé du pied de page 5">
            <a:extLst>
              <a:ext uri="{FF2B5EF4-FFF2-40B4-BE49-F238E27FC236}">
                <a16:creationId xmlns:a16="http://schemas.microsoft.com/office/drawing/2014/main" id="{6A6FAB97-009A-F7F3-F022-A5B6C8A01DFA}"/>
              </a:ext>
            </a:extLst>
          </p:cNvPr>
          <p:cNvSpPr txBox="1">
            <a:spLocks/>
          </p:cNvSpPr>
          <p:nvPr/>
        </p:nvSpPr>
        <p:spPr>
          <a:xfrm>
            <a:off x="673367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OSER STRUCTURER REUSSIR</a:t>
            </a:r>
            <a:endParaRPr lang="fr-FR" b="1" dirty="0"/>
          </a:p>
        </p:txBody>
      </p:sp>
      <p:pic>
        <p:nvPicPr>
          <p:cNvPr id="24" name="Graphique 23" descr="Avertissement avec un remplissage uni">
            <a:extLst>
              <a:ext uri="{FF2B5EF4-FFF2-40B4-BE49-F238E27FC236}">
                <a16:creationId xmlns:a16="http://schemas.microsoft.com/office/drawing/2014/main" id="{8F4C22FA-1B97-C547-615E-F8DCB1960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9904" y="6261751"/>
            <a:ext cx="670764" cy="670764"/>
          </a:xfrm>
          <a:prstGeom prst="rect">
            <a:avLst/>
          </a:prstGeom>
        </p:spPr>
      </p:pic>
      <p:sp>
        <p:nvSpPr>
          <p:cNvPr id="8" name="Titre 5">
            <a:extLst>
              <a:ext uri="{FF2B5EF4-FFF2-40B4-BE49-F238E27FC236}">
                <a16:creationId xmlns:a16="http://schemas.microsoft.com/office/drawing/2014/main" id="{318FE92C-0799-E59F-688B-12875D8144C2}"/>
              </a:ext>
            </a:extLst>
          </p:cNvPr>
          <p:cNvSpPr txBox="1">
            <a:spLocks/>
          </p:cNvSpPr>
          <p:nvPr/>
        </p:nvSpPr>
        <p:spPr>
          <a:xfrm>
            <a:off x="671763" y="1179297"/>
            <a:ext cx="10515600" cy="973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4D2A8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20" name="Image 19" descr="Une image contenant habits, Visage humain, verres, personne&#10;&#10;Description générée automatiquement">
            <a:extLst>
              <a:ext uri="{FF2B5EF4-FFF2-40B4-BE49-F238E27FC236}">
                <a16:creationId xmlns:a16="http://schemas.microsoft.com/office/drawing/2014/main" id="{1D075C1D-5C53-9DAC-59E7-07B186702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676" y="2332511"/>
            <a:ext cx="2010428" cy="201042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0577B4E-6841-C770-0B6C-2950445A288F}"/>
              </a:ext>
            </a:extLst>
          </p:cNvPr>
          <p:cNvSpPr txBox="1"/>
          <p:nvPr/>
        </p:nvSpPr>
        <p:spPr>
          <a:xfrm>
            <a:off x="4588125" y="4522930"/>
            <a:ext cx="6093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lvl="3" indent="0">
              <a:buNone/>
            </a:pPr>
            <a:r>
              <a:rPr lang="fr-FR" dirty="0"/>
              <a:t>Alexandre CORATELLA</a:t>
            </a:r>
          </a:p>
          <a:p>
            <a:pPr marL="7937" lvl="3" indent="0">
              <a:buNone/>
            </a:pPr>
            <a:r>
              <a:rPr lang="fr-FR" dirty="0"/>
              <a:t>Avocat spécialisé en droit des sociétés</a:t>
            </a:r>
          </a:p>
          <a:p>
            <a:pPr marL="7937" lvl="3" indent="0">
              <a:buNone/>
            </a:pPr>
            <a:r>
              <a:rPr lang="fr-FR" dirty="0"/>
              <a:t>a.coratella@agilaw.fr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B55A5F6-C91A-0B1C-6B81-809702839132}"/>
              </a:ext>
            </a:extLst>
          </p:cNvPr>
          <p:cNvSpPr txBox="1">
            <a:spLocks/>
          </p:cNvSpPr>
          <p:nvPr/>
        </p:nvSpPr>
        <p:spPr>
          <a:xfrm>
            <a:off x="9128166" y="3450461"/>
            <a:ext cx="2225634" cy="3138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dirty="0">
                <a:solidFill>
                  <a:srgbClr val="4D2A86"/>
                </a:solidFill>
              </a:rPr>
              <a:t>VOUS SOUHAITEZ POURSUIVRE LA DISCUSSION ? </a:t>
            </a:r>
          </a:p>
        </p:txBody>
      </p:sp>
      <p:pic>
        <p:nvPicPr>
          <p:cNvPr id="25" name="Graphique 24" descr="Ligne fléchée : incurvée dans le sens des aiguilles d’une montre avec un remplissage uni">
            <a:extLst>
              <a:ext uri="{FF2B5EF4-FFF2-40B4-BE49-F238E27FC236}">
                <a16:creationId xmlns:a16="http://schemas.microsoft.com/office/drawing/2014/main" id="{6AD45B4D-34C3-E222-6698-B30DD77D4F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339543" y="4042338"/>
            <a:ext cx="1696542" cy="1696542"/>
          </a:xfrm>
          <a:prstGeom prst="rect">
            <a:avLst/>
          </a:prstGeom>
        </p:spPr>
      </p:pic>
      <p:pic>
        <p:nvPicPr>
          <p:cNvPr id="26" name="Image 25" descr="Une image contenant motif, conception&#10;&#10;Description générée automatiquement">
            <a:extLst>
              <a:ext uri="{FF2B5EF4-FFF2-40B4-BE49-F238E27FC236}">
                <a16:creationId xmlns:a16="http://schemas.microsoft.com/office/drawing/2014/main" id="{A35A6554-3549-1DBA-29AA-569CB24AA2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90819" y="4522930"/>
            <a:ext cx="1696544" cy="16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48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space réservé du contenu 25">
            <a:extLst>
              <a:ext uri="{FF2B5EF4-FFF2-40B4-BE49-F238E27FC236}">
                <a16:creationId xmlns:a16="http://schemas.microsoft.com/office/drawing/2014/main" id="{BF0BA9A9-C8DD-C74D-A0D4-E45BC3E882F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25069" r="21119"/>
          <a:stretch/>
        </p:blipFill>
        <p:spPr>
          <a:xfrm>
            <a:off x="0" y="0"/>
            <a:ext cx="5535613" cy="6858000"/>
          </a:xfrm>
        </p:spPr>
      </p:pic>
      <p:sp>
        <p:nvSpPr>
          <p:cNvPr id="21" name="Titre 20">
            <a:extLst>
              <a:ext uri="{FF2B5EF4-FFF2-40B4-BE49-F238E27FC236}">
                <a16:creationId xmlns:a16="http://schemas.microsoft.com/office/drawing/2014/main" id="{D4F805D3-D194-FE44-B160-C9C8F380A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4D2A86"/>
                </a:solidFill>
              </a:rPr>
              <a:t>LE CONSTAT</a:t>
            </a:r>
          </a:p>
        </p:txBody>
      </p:sp>
      <p:sp>
        <p:nvSpPr>
          <p:cNvPr id="22" name="Espace réservé du contenu 21">
            <a:extLst>
              <a:ext uri="{FF2B5EF4-FFF2-40B4-BE49-F238E27FC236}">
                <a16:creationId xmlns:a16="http://schemas.microsoft.com/office/drawing/2014/main" id="{A64B2D43-2411-F94C-965F-E82FC2267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C88256B-8AE3-5845-9C3F-6CB4D5320D4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E2B63A"/>
                </a:solidFill>
              </a:rPr>
              <a:t>01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3DB515-F778-4549-9360-8FE067BA8537}"/>
              </a:ext>
            </a:extLst>
          </p:cNvPr>
          <p:cNvSpPr txBox="1"/>
          <p:nvPr/>
        </p:nvSpPr>
        <p:spPr>
          <a:xfrm>
            <a:off x="6197600" y="-654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19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30A82-EB3C-0D4A-9771-660D2D46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b="1" dirty="0">
                <a:solidFill>
                  <a:srgbClr val="4D2A86"/>
                </a:solidFill>
              </a:rPr>
              <a:t>LES CHIFFRES CLEFS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91936A-A8CD-3541-8E3A-68ADD7E10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07/03/2025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94DACE-07D3-FB46-A23B-82A5E5CC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OSER STRUCTURER REUSSIR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CFE74FA-DCC8-F448-9EB9-08755E34539B}"/>
              </a:ext>
            </a:extLst>
          </p:cNvPr>
          <p:cNvGrpSpPr/>
          <p:nvPr/>
        </p:nvGrpSpPr>
        <p:grpSpPr>
          <a:xfrm>
            <a:off x="4749273" y="2265185"/>
            <a:ext cx="2693453" cy="3211088"/>
            <a:chOff x="838200" y="2540489"/>
            <a:chExt cx="2126672" cy="2535381"/>
          </a:xfrm>
        </p:grpSpPr>
        <p:sp>
          <p:nvSpPr>
            <p:cNvPr id="21" name="Espace réservé du contenu 3">
              <a:extLst>
                <a:ext uri="{FF2B5EF4-FFF2-40B4-BE49-F238E27FC236}">
                  <a16:creationId xmlns:a16="http://schemas.microsoft.com/office/drawing/2014/main" id="{01F0DA7C-5420-564C-BD7F-4F4D5631F55F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4526836"/>
              <a:ext cx="2126672" cy="54903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 spc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u="sng" kern="1200" baseline="0">
                  <a:solidFill>
                    <a:schemeClr val="tx1"/>
                  </a:solidFill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93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2000" b="1" kern="120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93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79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457450" marR="0" indent="-17145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fr-FR" sz="3000" dirty="0">
                  <a:solidFill>
                    <a:srgbClr val="9F2063"/>
                  </a:solidFill>
                </a:rPr>
                <a:t>DE FEMMES DANS LA PROFESSION</a:t>
              </a:r>
            </a:p>
          </p:txBody>
        </p:sp>
        <p:sp>
          <p:nvSpPr>
            <p:cNvPr id="24" name="Hexagone 23">
              <a:extLst>
                <a:ext uri="{FF2B5EF4-FFF2-40B4-BE49-F238E27FC236}">
                  <a16:creationId xmlns:a16="http://schemas.microsoft.com/office/drawing/2014/main" id="{1CF8824B-1D1A-D343-ACFE-A898FEA45E14}"/>
                </a:ext>
              </a:extLst>
            </p:cNvPr>
            <p:cNvSpPr/>
            <p:nvPr/>
          </p:nvSpPr>
          <p:spPr>
            <a:xfrm rot="16200000">
              <a:off x="957765" y="2643190"/>
              <a:ext cx="1851048" cy="1645646"/>
            </a:xfrm>
            <a:prstGeom prst="hexagon">
              <a:avLst/>
            </a:prstGeom>
            <a:solidFill>
              <a:srgbClr val="9F2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7" name="Espace réservé du contenu 3">
            <a:extLst>
              <a:ext uri="{FF2B5EF4-FFF2-40B4-BE49-F238E27FC236}">
                <a16:creationId xmlns:a16="http://schemas.microsoft.com/office/drawing/2014/main" id="{AF8F893F-E789-EC4F-A0F1-96F723A7396C}"/>
              </a:ext>
            </a:extLst>
          </p:cNvPr>
          <p:cNvSpPr txBox="1">
            <a:spLocks/>
          </p:cNvSpPr>
          <p:nvPr/>
        </p:nvSpPr>
        <p:spPr>
          <a:xfrm>
            <a:off x="5178983" y="2784360"/>
            <a:ext cx="2084229" cy="13060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u="sng" kern="1200" baseline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48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57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dirty="0">
                <a:solidFill>
                  <a:schemeClr val="bg1"/>
                </a:solidFill>
              </a:rPr>
              <a:t>57,8%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06BBA67-2DE4-6578-0E14-D708E9674BF7}"/>
              </a:ext>
            </a:extLst>
          </p:cNvPr>
          <p:cNvGrpSpPr/>
          <p:nvPr/>
        </p:nvGrpSpPr>
        <p:grpSpPr>
          <a:xfrm>
            <a:off x="513383" y="2265185"/>
            <a:ext cx="2693453" cy="3211088"/>
            <a:chOff x="838200" y="2540489"/>
            <a:chExt cx="2126672" cy="2535381"/>
          </a:xfrm>
        </p:grpSpPr>
        <p:sp>
          <p:nvSpPr>
            <p:cNvPr id="23" name="Espace réservé du contenu 3">
              <a:extLst>
                <a:ext uri="{FF2B5EF4-FFF2-40B4-BE49-F238E27FC236}">
                  <a16:creationId xmlns:a16="http://schemas.microsoft.com/office/drawing/2014/main" id="{EFD39E9B-8367-3DA8-4D57-BBE05681330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4526836"/>
              <a:ext cx="2126672" cy="54903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 spc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u="sng" kern="1200" baseline="0">
                  <a:solidFill>
                    <a:schemeClr val="tx1"/>
                  </a:solidFill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93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2000" b="1" kern="120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93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79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457450" marR="0" indent="-17145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fr-FR" sz="3000" dirty="0">
                  <a:solidFill>
                    <a:srgbClr val="4D2A86"/>
                  </a:solidFill>
                </a:rPr>
                <a:t>ENTRANT DANS LA PROFESSION</a:t>
              </a:r>
            </a:p>
          </p:txBody>
        </p:sp>
        <p:sp>
          <p:nvSpPr>
            <p:cNvPr id="25" name="Hexagone 24">
              <a:extLst>
                <a:ext uri="{FF2B5EF4-FFF2-40B4-BE49-F238E27FC236}">
                  <a16:creationId xmlns:a16="http://schemas.microsoft.com/office/drawing/2014/main" id="{5ED24689-9C84-4074-40C4-D27E495AE1FE}"/>
                </a:ext>
              </a:extLst>
            </p:cNvPr>
            <p:cNvSpPr/>
            <p:nvPr/>
          </p:nvSpPr>
          <p:spPr>
            <a:xfrm rot="16200000">
              <a:off x="957765" y="2643190"/>
              <a:ext cx="1851048" cy="1645646"/>
            </a:xfrm>
            <a:prstGeom prst="hexagon">
              <a:avLst/>
            </a:prstGeom>
            <a:solidFill>
              <a:srgbClr val="4D2A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6" name="Espace réservé du contenu 3">
            <a:extLst>
              <a:ext uri="{FF2B5EF4-FFF2-40B4-BE49-F238E27FC236}">
                <a16:creationId xmlns:a16="http://schemas.microsoft.com/office/drawing/2014/main" id="{EFAE0977-C6CA-CC69-E591-79034082D670}"/>
              </a:ext>
            </a:extLst>
          </p:cNvPr>
          <p:cNvSpPr txBox="1">
            <a:spLocks/>
          </p:cNvSpPr>
          <p:nvPr/>
        </p:nvSpPr>
        <p:spPr>
          <a:xfrm>
            <a:off x="868989" y="2818102"/>
            <a:ext cx="2084229" cy="13060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u="sng" kern="1200" baseline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48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57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4400" dirty="0">
                <a:solidFill>
                  <a:schemeClr val="bg1"/>
                </a:solidFill>
              </a:rPr>
              <a:t>67, 4%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A3881D5B-84B5-FDD2-928D-993875561446}"/>
              </a:ext>
            </a:extLst>
          </p:cNvPr>
          <p:cNvGrpSpPr/>
          <p:nvPr/>
        </p:nvGrpSpPr>
        <p:grpSpPr>
          <a:xfrm>
            <a:off x="8660347" y="2265184"/>
            <a:ext cx="2693453" cy="3211088"/>
            <a:chOff x="838200" y="2540489"/>
            <a:chExt cx="2126672" cy="2535381"/>
          </a:xfrm>
        </p:grpSpPr>
        <p:sp>
          <p:nvSpPr>
            <p:cNvPr id="36" name="Espace réservé du contenu 3">
              <a:extLst>
                <a:ext uri="{FF2B5EF4-FFF2-40B4-BE49-F238E27FC236}">
                  <a16:creationId xmlns:a16="http://schemas.microsoft.com/office/drawing/2014/main" id="{649D8AC6-D546-D30F-338B-6A7242E28199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4526836"/>
              <a:ext cx="2126672" cy="54903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 spc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u="sng" kern="1200" baseline="0">
                  <a:solidFill>
                    <a:schemeClr val="tx1"/>
                  </a:solidFill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93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2000" b="1" kern="120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93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79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457450" marR="0" indent="-17145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fr-FR" sz="3000" dirty="0">
                  <a:solidFill>
                    <a:srgbClr val="E2B63A"/>
                  </a:solidFill>
                </a:rPr>
                <a:t>DE FEMMES ASSOCIEES</a:t>
              </a:r>
            </a:p>
            <a:p>
              <a:pPr lvl="3"/>
              <a:r>
                <a:rPr lang="fr-FR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 2017</a:t>
              </a:r>
            </a:p>
          </p:txBody>
        </p:sp>
        <p:sp>
          <p:nvSpPr>
            <p:cNvPr id="37" name="Hexagone 36">
              <a:extLst>
                <a:ext uri="{FF2B5EF4-FFF2-40B4-BE49-F238E27FC236}">
                  <a16:creationId xmlns:a16="http://schemas.microsoft.com/office/drawing/2014/main" id="{CFD5F2E3-BBA4-7381-F583-F2A50E328CEF}"/>
                </a:ext>
              </a:extLst>
            </p:cNvPr>
            <p:cNvSpPr/>
            <p:nvPr/>
          </p:nvSpPr>
          <p:spPr>
            <a:xfrm rot="16200000">
              <a:off x="957765" y="2643190"/>
              <a:ext cx="1851048" cy="1645646"/>
            </a:xfrm>
            <a:prstGeom prst="hexagon">
              <a:avLst/>
            </a:prstGeom>
            <a:solidFill>
              <a:srgbClr val="E2B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8" name="Espace réservé du contenu 3">
            <a:extLst>
              <a:ext uri="{FF2B5EF4-FFF2-40B4-BE49-F238E27FC236}">
                <a16:creationId xmlns:a16="http://schemas.microsoft.com/office/drawing/2014/main" id="{35A5307C-6F38-9AD0-B58B-CB3AE653B608}"/>
              </a:ext>
            </a:extLst>
          </p:cNvPr>
          <p:cNvSpPr txBox="1">
            <a:spLocks/>
          </p:cNvSpPr>
          <p:nvPr/>
        </p:nvSpPr>
        <p:spPr>
          <a:xfrm>
            <a:off x="8941848" y="2818102"/>
            <a:ext cx="2084229" cy="13060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u="sng" kern="1200" baseline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48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57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dirty="0">
                <a:solidFill>
                  <a:schemeClr val="bg1"/>
                </a:solidFill>
              </a:rPr>
              <a:t>36,9%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BEDACC4-2F28-B044-CE95-259B53CB8370}"/>
              </a:ext>
            </a:extLst>
          </p:cNvPr>
          <p:cNvSpPr txBox="1"/>
          <p:nvPr/>
        </p:nvSpPr>
        <p:spPr>
          <a:xfrm>
            <a:off x="8305800" y="16681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fr-FR" sz="1800" b="1" dirty="0">
                <a:solidFill>
                  <a:srgbClr val="4D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SEULEMENT</a:t>
            </a:r>
          </a:p>
        </p:txBody>
      </p:sp>
    </p:spTree>
    <p:extLst>
      <p:ext uri="{BB962C8B-B14F-4D97-AF65-F5344CB8AC3E}">
        <p14:creationId xmlns:p14="http://schemas.microsoft.com/office/powerpoint/2010/main" val="707466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F403A-E5B7-3B3A-D8CC-273D8D49F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67960-0118-16D8-2078-584C0AAF1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b="1" dirty="0">
                <a:solidFill>
                  <a:srgbClr val="4D2A86"/>
                </a:solidFill>
              </a:rPr>
              <a:t>LES CHIFFRES DU REVENU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24E780F-7A3D-A030-9BA8-C52EC1928C90}"/>
              </a:ext>
            </a:extLst>
          </p:cNvPr>
          <p:cNvGrpSpPr/>
          <p:nvPr/>
        </p:nvGrpSpPr>
        <p:grpSpPr>
          <a:xfrm>
            <a:off x="4749273" y="2265185"/>
            <a:ext cx="2693453" cy="3211088"/>
            <a:chOff x="838200" y="2540489"/>
            <a:chExt cx="2126672" cy="2535381"/>
          </a:xfrm>
        </p:grpSpPr>
        <p:sp>
          <p:nvSpPr>
            <p:cNvPr id="21" name="Espace réservé du contenu 3">
              <a:extLst>
                <a:ext uri="{FF2B5EF4-FFF2-40B4-BE49-F238E27FC236}">
                  <a16:creationId xmlns:a16="http://schemas.microsoft.com/office/drawing/2014/main" id="{D433A4CF-08F7-518F-F6ED-A0E0C5A2945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4526836"/>
              <a:ext cx="2126672" cy="54903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 spc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u="sng" kern="1200" baseline="0">
                  <a:solidFill>
                    <a:schemeClr val="tx1"/>
                  </a:solidFill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93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2000" b="1" kern="120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93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79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457450" marR="0" indent="-17145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fr-FR" sz="3000" dirty="0">
                  <a:solidFill>
                    <a:srgbClr val="88335A"/>
                  </a:solidFill>
                </a:rPr>
                <a:t>EN 7ÈME ANNEE</a:t>
              </a:r>
            </a:p>
          </p:txBody>
        </p:sp>
        <p:sp>
          <p:nvSpPr>
            <p:cNvPr id="24" name="Hexagone 23">
              <a:extLst>
                <a:ext uri="{FF2B5EF4-FFF2-40B4-BE49-F238E27FC236}">
                  <a16:creationId xmlns:a16="http://schemas.microsoft.com/office/drawing/2014/main" id="{576DC503-A962-BE8D-689A-531A1ADCAA65}"/>
                </a:ext>
              </a:extLst>
            </p:cNvPr>
            <p:cNvSpPr/>
            <p:nvPr/>
          </p:nvSpPr>
          <p:spPr>
            <a:xfrm rot="16200000">
              <a:off x="957765" y="2643190"/>
              <a:ext cx="1851048" cy="1645646"/>
            </a:xfrm>
            <a:prstGeom prst="hexagon">
              <a:avLst/>
            </a:prstGeom>
            <a:solidFill>
              <a:srgbClr val="9F2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7" name="Espace réservé du contenu 3">
            <a:extLst>
              <a:ext uri="{FF2B5EF4-FFF2-40B4-BE49-F238E27FC236}">
                <a16:creationId xmlns:a16="http://schemas.microsoft.com/office/drawing/2014/main" id="{561AFC14-D43A-5708-ADEB-AD45543BED6E}"/>
              </a:ext>
            </a:extLst>
          </p:cNvPr>
          <p:cNvSpPr txBox="1">
            <a:spLocks/>
          </p:cNvSpPr>
          <p:nvPr/>
        </p:nvSpPr>
        <p:spPr>
          <a:xfrm>
            <a:off x="5178983" y="2784360"/>
            <a:ext cx="2084229" cy="13060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u="sng" kern="1200" baseline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48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57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dirty="0">
                <a:solidFill>
                  <a:schemeClr val="bg1"/>
                </a:solidFill>
              </a:rPr>
              <a:t>27097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7888EF8-9C9F-076B-F888-3708826B0A05}"/>
              </a:ext>
            </a:extLst>
          </p:cNvPr>
          <p:cNvGrpSpPr/>
          <p:nvPr/>
        </p:nvGrpSpPr>
        <p:grpSpPr>
          <a:xfrm>
            <a:off x="513383" y="2265185"/>
            <a:ext cx="2693453" cy="3211088"/>
            <a:chOff x="838200" y="2540489"/>
            <a:chExt cx="2126672" cy="2535381"/>
          </a:xfrm>
        </p:grpSpPr>
        <p:sp>
          <p:nvSpPr>
            <p:cNvPr id="23" name="Espace réservé du contenu 3">
              <a:extLst>
                <a:ext uri="{FF2B5EF4-FFF2-40B4-BE49-F238E27FC236}">
                  <a16:creationId xmlns:a16="http://schemas.microsoft.com/office/drawing/2014/main" id="{2EEAE67A-3DB5-4AC0-6203-68BD359BE27A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4526836"/>
              <a:ext cx="2126672" cy="54903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 spc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u="sng" kern="1200" baseline="0">
                  <a:solidFill>
                    <a:schemeClr val="tx1"/>
                  </a:solidFill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93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2000" b="1" kern="120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793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79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457450" marR="0" indent="-17145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fr-FR" sz="4400" dirty="0">
                  <a:solidFill>
                    <a:srgbClr val="4D2A86"/>
                  </a:solidFill>
                </a:rPr>
                <a:t>EN 1</a:t>
              </a:r>
              <a:r>
                <a:rPr lang="fr-FR" sz="4400" baseline="30000" dirty="0">
                  <a:solidFill>
                    <a:srgbClr val="4D2A86"/>
                  </a:solidFill>
                </a:rPr>
                <a:t>ERE ANNEE</a:t>
              </a:r>
              <a:endParaRPr lang="fr-FR" sz="4400" dirty="0">
                <a:solidFill>
                  <a:srgbClr val="4D2A86"/>
                </a:solidFill>
              </a:endParaRPr>
            </a:p>
          </p:txBody>
        </p:sp>
        <p:sp>
          <p:nvSpPr>
            <p:cNvPr id="25" name="Hexagone 24">
              <a:extLst>
                <a:ext uri="{FF2B5EF4-FFF2-40B4-BE49-F238E27FC236}">
                  <a16:creationId xmlns:a16="http://schemas.microsoft.com/office/drawing/2014/main" id="{06E372AB-55EB-0BF8-8162-212D0F1CA69A}"/>
                </a:ext>
              </a:extLst>
            </p:cNvPr>
            <p:cNvSpPr/>
            <p:nvPr/>
          </p:nvSpPr>
          <p:spPr>
            <a:xfrm rot="16200000">
              <a:off x="957765" y="2643190"/>
              <a:ext cx="1851048" cy="1645646"/>
            </a:xfrm>
            <a:prstGeom prst="hexagon">
              <a:avLst/>
            </a:prstGeom>
            <a:solidFill>
              <a:srgbClr val="4D2A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6" name="Espace réservé du contenu 3">
            <a:extLst>
              <a:ext uri="{FF2B5EF4-FFF2-40B4-BE49-F238E27FC236}">
                <a16:creationId xmlns:a16="http://schemas.microsoft.com/office/drawing/2014/main" id="{CF80E97F-ACE5-1E3A-0092-FEBE1956101F}"/>
              </a:ext>
            </a:extLst>
          </p:cNvPr>
          <p:cNvSpPr txBox="1">
            <a:spLocks/>
          </p:cNvSpPr>
          <p:nvPr/>
        </p:nvSpPr>
        <p:spPr>
          <a:xfrm>
            <a:off x="868989" y="2818102"/>
            <a:ext cx="2084229" cy="13060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u="sng" kern="1200" baseline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48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57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4400" dirty="0">
                <a:solidFill>
                  <a:schemeClr val="bg1"/>
                </a:solidFill>
              </a:rPr>
              <a:t>4400</a:t>
            </a:r>
          </a:p>
        </p:txBody>
      </p:sp>
      <p:sp>
        <p:nvSpPr>
          <p:cNvPr id="38" name="Espace réservé du contenu 3">
            <a:extLst>
              <a:ext uri="{FF2B5EF4-FFF2-40B4-BE49-F238E27FC236}">
                <a16:creationId xmlns:a16="http://schemas.microsoft.com/office/drawing/2014/main" id="{0B83BB11-3E14-82B4-86D5-89EBDF7107A5}"/>
              </a:ext>
            </a:extLst>
          </p:cNvPr>
          <p:cNvSpPr txBox="1">
            <a:spLocks/>
          </p:cNvSpPr>
          <p:nvPr/>
        </p:nvSpPr>
        <p:spPr>
          <a:xfrm>
            <a:off x="8941848" y="2818102"/>
            <a:ext cx="2084229" cy="13060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u="sng" kern="1200" baseline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48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57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dirty="0">
                <a:solidFill>
                  <a:schemeClr val="bg1"/>
                </a:solidFill>
              </a:rPr>
              <a:t>36,9%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683E5E6-92A4-038B-B2E5-BFA4C542C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48474" y="6356350"/>
            <a:ext cx="1343526" cy="365125"/>
          </a:xfrm>
        </p:spPr>
        <p:txBody>
          <a:bodyPr/>
          <a:lstStyle/>
          <a:p>
            <a:r>
              <a:rPr lang="fr-FR" dirty="0"/>
              <a:t>07/03/2025</a:t>
            </a:r>
          </a:p>
        </p:txBody>
      </p:sp>
      <p:sp>
        <p:nvSpPr>
          <p:cNvPr id="5" name="Espace réservé du pied de page 5">
            <a:extLst>
              <a:ext uri="{FF2B5EF4-FFF2-40B4-BE49-F238E27FC236}">
                <a16:creationId xmlns:a16="http://schemas.microsoft.com/office/drawing/2014/main" id="{67BE4A81-C9BE-6C6C-63D0-380E78E3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3674" y="6356350"/>
            <a:ext cx="4114800" cy="365125"/>
          </a:xfrm>
        </p:spPr>
        <p:txBody>
          <a:bodyPr/>
          <a:lstStyle/>
          <a:p>
            <a:r>
              <a:rPr lang="fr-FR" b="1" dirty="0"/>
              <a:t>OSER STRUCTURER REUSSIR</a:t>
            </a:r>
          </a:p>
        </p:txBody>
      </p:sp>
    </p:spTree>
    <p:extLst>
      <p:ext uri="{BB962C8B-B14F-4D97-AF65-F5344CB8AC3E}">
        <p14:creationId xmlns:p14="http://schemas.microsoft.com/office/powerpoint/2010/main" val="281054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92678-35E6-A85D-E385-6B2E7E351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529FC6-D388-E737-765B-70B9E9E1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b="1" dirty="0">
                <a:solidFill>
                  <a:srgbClr val="4D2A86"/>
                </a:solidFill>
              </a:rPr>
              <a:t>CE QU’ON SAIT </a:t>
            </a:r>
          </a:p>
        </p:txBody>
      </p:sp>
      <p:sp>
        <p:nvSpPr>
          <p:cNvPr id="27" name="Espace réservé du contenu 3">
            <a:extLst>
              <a:ext uri="{FF2B5EF4-FFF2-40B4-BE49-F238E27FC236}">
                <a16:creationId xmlns:a16="http://schemas.microsoft.com/office/drawing/2014/main" id="{2C7325AE-084A-CCB8-A373-BBB98BD63AF5}"/>
              </a:ext>
            </a:extLst>
          </p:cNvPr>
          <p:cNvSpPr txBox="1">
            <a:spLocks/>
          </p:cNvSpPr>
          <p:nvPr/>
        </p:nvSpPr>
        <p:spPr>
          <a:xfrm>
            <a:off x="5178983" y="2784360"/>
            <a:ext cx="2084229" cy="13060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u="sng" kern="1200" baseline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48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57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dirty="0">
                <a:solidFill>
                  <a:schemeClr val="bg1"/>
                </a:solidFill>
              </a:rPr>
              <a:t>27097</a:t>
            </a:r>
          </a:p>
        </p:txBody>
      </p:sp>
      <p:sp>
        <p:nvSpPr>
          <p:cNvPr id="26" name="Espace réservé du contenu 3">
            <a:extLst>
              <a:ext uri="{FF2B5EF4-FFF2-40B4-BE49-F238E27FC236}">
                <a16:creationId xmlns:a16="http://schemas.microsoft.com/office/drawing/2014/main" id="{16D5FD63-CB4A-85CB-B4E8-B1D1996E0D92}"/>
              </a:ext>
            </a:extLst>
          </p:cNvPr>
          <p:cNvSpPr txBox="1">
            <a:spLocks/>
          </p:cNvSpPr>
          <p:nvPr/>
        </p:nvSpPr>
        <p:spPr>
          <a:xfrm>
            <a:off x="868989" y="2818102"/>
            <a:ext cx="2084229" cy="13060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u="sng" kern="1200" baseline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48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57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4400" dirty="0">
                <a:solidFill>
                  <a:schemeClr val="bg1"/>
                </a:solidFill>
              </a:rPr>
              <a:t>4400</a:t>
            </a:r>
          </a:p>
        </p:txBody>
      </p:sp>
      <p:sp>
        <p:nvSpPr>
          <p:cNvPr id="38" name="Espace réservé du contenu 3">
            <a:extLst>
              <a:ext uri="{FF2B5EF4-FFF2-40B4-BE49-F238E27FC236}">
                <a16:creationId xmlns:a16="http://schemas.microsoft.com/office/drawing/2014/main" id="{887457AA-6239-228A-751A-C6212E0296D1}"/>
              </a:ext>
            </a:extLst>
          </p:cNvPr>
          <p:cNvSpPr txBox="1">
            <a:spLocks/>
          </p:cNvSpPr>
          <p:nvPr/>
        </p:nvSpPr>
        <p:spPr>
          <a:xfrm>
            <a:off x="8941848" y="2818102"/>
            <a:ext cx="2084229" cy="13060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u="sng" kern="1200" baseline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48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9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57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dirty="0">
                <a:solidFill>
                  <a:schemeClr val="bg1"/>
                </a:solidFill>
              </a:rPr>
              <a:t>36,9%</a:t>
            </a:r>
          </a:p>
        </p:txBody>
      </p:sp>
      <p:pic>
        <p:nvPicPr>
          <p:cNvPr id="5" name="Graphique 4" descr="Feux de signalisation avec un remplissage uni">
            <a:extLst>
              <a:ext uri="{FF2B5EF4-FFF2-40B4-BE49-F238E27FC236}">
                <a16:creationId xmlns:a16="http://schemas.microsoft.com/office/drawing/2014/main" id="{BACD929B-6AA6-B833-DA39-4E559F970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723" y="2627671"/>
            <a:ext cx="914400" cy="9144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ACECDC7-9146-8132-1D41-841601DD0F98}"/>
              </a:ext>
            </a:extLst>
          </p:cNvPr>
          <p:cNvSpPr/>
          <p:nvPr/>
        </p:nvSpPr>
        <p:spPr>
          <a:xfrm>
            <a:off x="1080029" y="2784361"/>
            <a:ext cx="170334" cy="1703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29BE1E9-D8A9-89BF-C005-399FC049B479}"/>
              </a:ext>
            </a:extLst>
          </p:cNvPr>
          <p:cNvSpPr txBox="1">
            <a:spLocks/>
          </p:cNvSpPr>
          <p:nvPr/>
        </p:nvSpPr>
        <p:spPr>
          <a:xfrm>
            <a:off x="1552073" y="2704052"/>
            <a:ext cx="6338162" cy="10593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u="none" dirty="0">
                <a:solidFill>
                  <a:srgbClr val="4D2A86"/>
                </a:solidFill>
              </a:rPr>
              <a:t>UNE INSTALLATION FREQUEMENT MOTIVEE PAR </a:t>
            </a:r>
          </a:p>
          <a:p>
            <a:pPr marL="7937" lvl="3" indent="0">
              <a:buNone/>
            </a:pPr>
            <a:r>
              <a:rPr lang="fr-FR" sz="1600" dirty="0"/>
              <a:t>Une mauvaise expérience en collaboration et notamment en lien avec la parentalité (le projet ou l’arrivée de l’enfant)</a:t>
            </a:r>
          </a:p>
          <a:p>
            <a:pPr marL="7937" lvl="3" indent="0">
              <a:buNone/>
            </a:pPr>
            <a:r>
              <a:rPr lang="fr-FR" sz="1800" dirty="0"/>
              <a:t>Et les femmes exercent ensuite majoritairement en BNC</a:t>
            </a:r>
          </a:p>
        </p:txBody>
      </p:sp>
      <p:pic>
        <p:nvPicPr>
          <p:cNvPr id="16" name="Graphique 15" descr="Feux de signalisation avec un remplissage uni">
            <a:extLst>
              <a:ext uri="{FF2B5EF4-FFF2-40B4-BE49-F238E27FC236}">
                <a16:creationId xmlns:a16="http://schemas.microsoft.com/office/drawing/2014/main" id="{FE2E159B-7C5A-9319-9F1E-E6032C25B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2760" y="4630959"/>
            <a:ext cx="914400" cy="914400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87644778-AFC2-6F69-665B-9038110FA6F6}"/>
              </a:ext>
            </a:extLst>
          </p:cNvPr>
          <p:cNvSpPr/>
          <p:nvPr/>
        </p:nvSpPr>
        <p:spPr>
          <a:xfrm>
            <a:off x="5454066" y="5213009"/>
            <a:ext cx="170334" cy="17033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0DADDCC-B2B4-8B0C-5485-8AD2BB66C17B}"/>
              </a:ext>
            </a:extLst>
          </p:cNvPr>
          <p:cNvSpPr txBox="1">
            <a:spLocks/>
          </p:cNvSpPr>
          <p:nvPr/>
        </p:nvSpPr>
        <p:spPr>
          <a:xfrm>
            <a:off x="5937006" y="4707340"/>
            <a:ext cx="5284155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u="none" dirty="0">
                <a:solidFill>
                  <a:srgbClr val="4D2A86"/>
                </a:solidFill>
              </a:rPr>
              <a:t>UNE STRUCTURATION VERTUEUSE GRACE A DES INDICATEURS CLEFS </a:t>
            </a:r>
          </a:p>
          <a:p>
            <a:pPr marL="7937" lvl="3" indent="0">
              <a:buNone/>
            </a:pPr>
            <a:r>
              <a:rPr lang="fr-FR" sz="1600" dirty="0">
                <a:solidFill>
                  <a:srgbClr val="4D2A86"/>
                </a:solidFill>
              </a:rPr>
              <a:t>U</a:t>
            </a:r>
            <a:r>
              <a:rPr lang="fr-FR" sz="1600" dirty="0"/>
              <a:t>ne connaissance de ses besoins </a:t>
            </a:r>
          </a:p>
          <a:p>
            <a:pPr marL="7937" lvl="3" indent="0">
              <a:buNone/>
            </a:pPr>
            <a:r>
              <a:rPr lang="fr-FR" sz="1600" dirty="0"/>
              <a:t>Une bonne maîtrise de sa fiscalité </a:t>
            </a:r>
          </a:p>
          <a:p>
            <a:pPr marL="7937" lvl="3" indent="0">
              <a:buNone/>
            </a:pPr>
            <a:r>
              <a:rPr lang="fr-FR" sz="1600" dirty="0"/>
              <a:t>Un pilotage adéquat de son activité </a:t>
            </a:r>
          </a:p>
          <a:p>
            <a:pPr lvl="1"/>
            <a:endParaRPr lang="fr-FR" dirty="0">
              <a:solidFill>
                <a:srgbClr val="4D2A86"/>
              </a:solidFill>
            </a:endParaRPr>
          </a:p>
          <a:p>
            <a:pPr lvl="1"/>
            <a:endParaRPr lang="fr-FR" dirty="0">
              <a:solidFill>
                <a:srgbClr val="4D2A86"/>
              </a:solidFill>
            </a:endParaRPr>
          </a:p>
        </p:txBody>
      </p:sp>
      <p:sp>
        <p:nvSpPr>
          <p:cNvPr id="28" name="Espace réservé de la date 3">
            <a:extLst>
              <a:ext uri="{FF2B5EF4-FFF2-40B4-BE49-F238E27FC236}">
                <a16:creationId xmlns:a16="http://schemas.microsoft.com/office/drawing/2014/main" id="{EE992D30-BBB7-BEA4-4C81-8EE5C445F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48474" y="6356350"/>
            <a:ext cx="1343526" cy="365125"/>
          </a:xfrm>
        </p:spPr>
        <p:txBody>
          <a:bodyPr/>
          <a:lstStyle/>
          <a:p>
            <a:r>
              <a:rPr lang="fr-FR" dirty="0"/>
              <a:t>07/03/2025</a:t>
            </a:r>
          </a:p>
        </p:txBody>
      </p:sp>
      <p:sp>
        <p:nvSpPr>
          <p:cNvPr id="29" name="Espace réservé du pied de page 5">
            <a:extLst>
              <a:ext uri="{FF2B5EF4-FFF2-40B4-BE49-F238E27FC236}">
                <a16:creationId xmlns:a16="http://schemas.microsoft.com/office/drawing/2014/main" id="{831EFD0D-464C-28EA-AF5D-79C37231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3674" y="6356350"/>
            <a:ext cx="4114800" cy="365125"/>
          </a:xfrm>
        </p:spPr>
        <p:txBody>
          <a:bodyPr/>
          <a:lstStyle/>
          <a:p>
            <a:r>
              <a:rPr lang="fr-FR" b="1" dirty="0"/>
              <a:t>OSER STRUCTURER REUSSIR</a:t>
            </a:r>
          </a:p>
        </p:txBody>
      </p:sp>
    </p:spTree>
    <p:extLst>
      <p:ext uri="{BB962C8B-B14F-4D97-AF65-F5344CB8AC3E}">
        <p14:creationId xmlns:p14="http://schemas.microsoft.com/office/powerpoint/2010/main" val="3511538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E43DA-C88B-41B3-4B41-E140FD52D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space réservé du contenu 25">
            <a:extLst>
              <a:ext uri="{FF2B5EF4-FFF2-40B4-BE49-F238E27FC236}">
                <a16:creationId xmlns:a16="http://schemas.microsoft.com/office/drawing/2014/main" id="{B585BCD1-4830-1E71-6395-F94D5D765B6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25069" r="21119"/>
          <a:stretch/>
        </p:blipFill>
        <p:spPr>
          <a:xfrm>
            <a:off x="0" y="0"/>
            <a:ext cx="5535613" cy="6858000"/>
          </a:xfrm>
        </p:spPr>
      </p:pic>
      <p:sp>
        <p:nvSpPr>
          <p:cNvPr id="21" name="Titre 20">
            <a:extLst>
              <a:ext uri="{FF2B5EF4-FFF2-40B4-BE49-F238E27FC236}">
                <a16:creationId xmlns:a16="http://schemas.microsoft.com/office/drawing/2014/main" id="{447B792B-C40E-6DA5-8A81-DE81C5264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IDENTIFIER LES INDICATEURS CLEFS</a:t>
            </a:r>
            <a:endParaRPr lang="fr-FR" dirty="0">
              <a:solidFill>
                <a:srgbClr val="4D2A86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15EAE94-1415-AC95-D114-189315D2CE2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E2B63A"/>
                </a:solidFill>
              </a:rPr>
              <a:t>02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196C9D-8D4F-A0FE-6B3D-1A4330CE0046}"/>
              </a:ext>
            </a:extLst>
          </p:cNvPr>
          <p:cNvSpPr txBox="1"/>
          <p:nvPr/>
        </p:nvSpPr>
        <p:spPr>
          <a:xfrm>
            <a:off x="6197600" y="-654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718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A4860-1181-03B8-D3D5-AC588E80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9" y="797022"/>
            <a:ext cx="10515600" cy="973224"/>
          </a:xfrm>
        </p:spPr>
        <p:txBody>
          <a:bodyPr/>
          <a:lstStyle/>
          <a:p>
            <a:r>
              <a:rPr lang="fr-FR" b="1" dirty="0"/>
              <a:t>METTRE EN PLACE LES OUTILS</a:t>
            </a:r>
          </a:p>
        </p:txBody>
      </p:sp>
      <p:pic>
        <p:nvPicPr>
          <p:cNvPr id="8" name="Espace réservé du contenu 7" descr="Badge 1 avec un remplissage uni">
            <a:extLst>
              <a:ext uri="{FF2B5EF4-FFF2-40B4-BE49-F238E27FC236}">
                <a16:creationId xmlns:a16="http://schemas.microsoft.com/office/drawing/2014/main" id="{EF06C101-E56C-F0EF-88EF-50A123EA21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085" y="2548535"/>
            <a:ext cx="914400" cy="914400"/>
          </a:xfrm>
        </p:spPr>
      </p:pic>
      <p:pic>
        <p:nvPicPr>
          <p:cNvPr id="10" name="Graphique 9" descr="Badge avec un remplissage uni">
            <a:extLst>
              <a:ext uri="{FF2B5EF4-FFF2-40B4-BE49-F238E27FC236}">
                <a16:creationId xmlns:a16="http://schemas.microsoft.com/office/drawing/2014/main" id="{9C59488E-3693-3457-05A0-A627995D3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085" y="3875836"/>
            <a:ext cx="914400" cy="914400"/>
          </a:xfrm>
          <a:prstGeom prst="rect">
            <a:avLst/>
          </a:prstGeom>
        </p:spPr>
      </p:pic>
      <p:pic>
        <p:nvPicPr>
          <p:cNvPr id="12" name="Graphique 11" descr="Badge 3 avec un remplissage uni">
            <a:extLst>
              <a:ext uri="{FF2B5EF4-FFF2-40B4-BE49-F238E27FC236}">
                <a16:creationId xmlns:a16="http://schemas.microsoft.com/office/drawing/2014/main" id="{E36BD56C-1205-1008-6284-BB39E1E75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27369" y="5203137"/>
            <a:ext cx="914400" cy="914400"/>
          </a:xfrm>
          <a:prstGeom prst="rect">
            <a:avLst/>
          </a:prstGeom>
        </p:spPr>
      </p:pic>
      <p:pic>
        <p:nvPicPr>
          <p:cNvPr id="14" name="Graphique 13" descr="Notes Post-it 3 avec un remplissage uni">
            <a:extLst>
              <a:ext uri="{FF2B5EF4-FFF2-40B4-BE49-F238E27FC236}">
                <a16:creationId xmlns:a16="http://schemas.microsoft.com/office/drawing/2014/main" id="{09249EBF-C83E-6616-55A5-E00A75D32F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63092" y="1680328"/>
            <a:ext cx="914400" cy="914400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7EE985F-A40A-7FA4-C7A5-4CCC754BB43F}"/>
              </a:ext>
            </a:extLst>
          </p:cNvPr>
          <p:cNvSpPr txBox="1">
            <a:spLocks/>
          </p:cNvSpPr>
          <p:nvPr/>
        </p:nvSpPr>
        <p:spPr>
          <a:xfrm>
            <a:off x="6096000" y="1905763"/>
            <a:ext cx="6338162" cy="10593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L’ALPHA &amp; L’OMEGA : LE PLAN DE CHARGES</a:t>
            </a:r>
            <a:endParaRPr lang="fr-FR" sz="1800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247F1649-DBB4-2BB3-FF02-195F8D0D5FE7}"/>
              </a:ext>
            </a:extLst>
          </p:cNvPr>
          <p:cNvSpPr txBox="1">
            <a:spLocks/>
          </p:cNvSpPr>
          <p:nvPr/>
        </p:nvSpPr>
        <p:spPr>
          <a:xfrm>
            <a:off x="3426469" y="4185811"/>
            <a:ext cx="6338162" cy="4146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VOTRE REMUNERATION CIBLE </a:t>
            </a:r>
            <a:endParaRPr lang="fr-FR" sz="1800" dirty="0"/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0121AA17-A510-ADD8-9212-0C2761AE6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48474" y="6356350"/>
            <a:ext cx="1343526" cy="365125"/>
          </a:xfrm>
        </p:spPr>
        <p:txBody>
          <a:bodyPr/>
          <a:lstStyle/>
          <a:p>
            <a:r>
              <a:rPr lang="fr-FR" dirty="0"/>
              <a:t>07/03/2025</a:t>
            </a:r>
          </a:p>
        </p:txBody>
      </p:sp>
      <p:sp>
        <p:nvSpPr>
          <p:cNvPr id="20" name="Espace réservé du pied de page 5">
            <a:extLst>
              <a:ext uri="{FF2B5EF4-FFF2-40B4-BE49-F238E27FC236}">
                <a16:creationId xmlns:a16="http://schemas.microsoft.com/office/drawing/2014/main" id="{9CDAC4EE-7AFF-9544-AC7B-DBB23A2AA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3674" y="6356350"/>
            <a:ext cx="4114800" cy="365125"/>
          </a:xfrm>
        </p:spPr>
        <p:txBody>
          <a:bodyPr/>
          <a:lstStyle/>
          <a:p>
            <a:r>
              <a:rPr lang="fr-FR" b="1" dirty="0"/>
              <a:t>OSER STRUCTURER REUSSIR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D6A51EE9-D678-3EAA-7F35-A86AC00A8C61}"/>
              </a:ext>
            </a:extLst>
          </p:cNvPr>
          <p:cNvSpPr txBox="1">
            <a:spLocks/>
          </p:cNvSpPr>
          <p:nvPr/>
        </p:nvSpPr>
        <p:spPr>
          <a:xfrm>
            <a:off x="3426468" y="2870867"/>
            <a:ext cx="7422005" cy="4146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LE BESOIN EN FONDS DE ROULEMENT (LE BFR) : CASH IS KING </a:t>
            </a:r>
            <a:endParaRPr lang="fr-FR" sz="1800" dirty="0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7FB2B097-B100-0080-5F51-2ECB90698B4A}"/>
              </a:ext>
            </a:extLst>
          </p:cNvPr>
          <p:cNvSpPr txBox="1">
            <a:spLocks/>
          </p:cNvSpPr>
          <p:nvPr/>
        </p:nvSpPr>
        <p:spPr>
          <a:xfrm>
            <a:off x="3426468" y="5490136"/>
            <a:ext cx="8291049" cy="4146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VOTRE VISION POUR VOTRE CABINET : AGIR EN AVOCATE, PREVOIR EN DIRIGEANTE </a:t>
            </a:r>
            <a:endParaRPr lang="fr-FR" sz="1800" dirty="0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64068B9C-AA38-B37A-DDF3-AB858C729740}"/>
              </a:ext>
            </a:extLst>
          </p:cNvPr>
          <p:cNvSpPr txBox="1">
            <a:spLocks/>
          </p:cNvSpPr>
          <p:nvPr/>
        </p:nvSpPr>
        <p:spPr>
          <a:xfrm>
            <a:off x="3426468" y="6019981"/>
            <a:ext cx="5284155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structuration et l’IS n’ont d’intérêt qu’au service d’un projet d’entreprise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2295DC5-F41A-B430-0BA9-70A381C3B5DA}"/>
              </a:ext>
            </a:extLst>
          </p:cNvPr>
          <p:cNvSpPr txBox="1">
            <a:spLocks/>
          </p:cNvSpPr>
          <p:nvPr/>
        </p:nvSpPr>
        <p:spPr>
          <a:xfrm>
            <a:off x="3426468" y="3333547"/>
            <a:ext cx="5284155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Maîtriser son cycle de facturation, c’est le comprendre et l’optimiser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93D88088-47C4-1402-DF1B-297EF643F784}"/>
              </a:ext>
            </a:extLst>
          </p:cNvPr>
          <p:cNvSpPr txBox="1">
            <a:spLocks/>
          </p:cNvSpPr>
          <p:nvPr/>
        </p:nvSpPr>
        <p:spPr>
          <a:xfrm>
            <a:off x="3506919" y="4547338"/>
            <a:ext cx="7927794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Dans la majorité des cas, la rémunération est la clef d’ajustement du modèle économique – la rémunération en est en réalité la clef de voute.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16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53A1B-BDAF-27A0-0704-F186D33F7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space réservé du contenu 25">
            <a:extLst>
              <a:ext uri="{FF2B5EF4-FFF2-40B4-BE49-F238E27FC236}">
                <a16:creationId xmlns:a16="http://schemas.microsoft.com/office/drawing/2014/main" id="{F3841592-0325-D4A8-590F-0EC40EA73B6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25069" r="21119"/>
          <a:stretch/>
        </p:blipFill>
        <p:spPr>
          <a:xfrm>
            <a:off x="0" y="0"/>
            <a:ext cx="5535613" cy="6858000"/>
          </a:xfrm>
        </p:spPr>
      </p:pic>
      <p:sp>
        <p:nvSpPr>
          <p:cNvPr id="21" name="Titre 20">
            <a:extLst>
              <a:ext uri="{FF2B5EF4-FFF2-40B4-BE49-F238E27FC236}">
                <a16:creationId xmlns:a16="http://schemas.microsoft.com/office/drawing/2014/main" id="{8449A1CF-C99C-0FCB-D9E4-A4179F948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MAITRISER LES LEVIERS PERMETTANT DE STRUCTURER MON ACTIVITÉ </a:t>
            </a:r>
            <a:endParaRPr lang="fr-FR" dirty="0">
              <a:solidFill>
                <a:srgbClr val="4D2A86"/>
              </a:solidFill>
            </a:endParaRPr>
          </a:p>
        </p:txBody>
      </p:sp>
      <p:pic>
        <p:nvPicPr>
          <p:cNvPr id="4" name="Espace réservé du contenu 3" descr="Une image contenant habits, Visage humain, personne, verres&#10;&#10;Le contenu généré par l’IA peut être incorrect.">
            <a:extLst>
              <a:ext uri="{FF2B5EF4-FFF2-40B4-BE49-F238E27FC236}">
                <a16:creationId xmlns:a16="http://schemas.microsoft.com/office/drawing/2014/main" id="{F2F367C1-A3EF-F9BB-4316-D371A92F4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5471" y="4103923"/>
            <a:ext cx="3296529" cy="3294976"/>
          </a:xfr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089DE87-F514-DA17-6A20-FAB0A2DC590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E2B63A"/>
                </a:solidFill>
              </a:rPr>
              <a:t>03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FBE80AC-ADEF-92C5-ADC7-651D92B1E886}"/>
              </a:ext>
            </a:extLst>
          </p:cNvPr>
          <p:cNvSpPr txBox="1"/>
          <p:nvPr/>
        </p:nvSpPr>
        <p:spPr>
          <a:xfrm>
            <a:off x="6197600" y="-654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858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30A82-EB3C-0D4A-9771-660D2D46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b="1" dirty="0">
                <a:solidFill>
                  <a:srgbClr val="4D2A86"/>
                </a:solidFill>
              </a:rPr>
              <a:t>C’EST DIEU QUI DONNE ET C’EST L’URSSAF QUI REPREND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4A3189C-5944-E8A5-BF83-4CF9C162A654}"/>
              </a:ext>
            </a:extLst>
          </p:cNvPr>
          <p:cNvSpPr txBox="1">
            <a:spLocks/>
          </p:cNvSpPr>
          <p:nvPr/>
        </p:nvSpPr>
        <p:spPr>
          <a:xfrm>
            <a:off x="2452912" y="2338486"/>
            <a:ext cx="6338162" cy="4146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LES QUESTIONS QUE JE DOIS ME POSER POUR ME STRUCTURER</a:t>
            </a:r>
            <a:endParaRPr lang="fr-FR" sz="1800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C97DDF0-B1E9-099A-9C9D-00F4FC8390D7}"/>
              </a:ext>
            </a:extLst>
          </p:cNvPr>
          <p:cNvSpPr txBox="1">
            <a:spLocks/>
          </p:cNvSpPr>
          <p:nvPr/>
        </p:nvSpPr>
        <p:spPr>
          <a:xfrm>
            <a:off x="2452912" y="3009990"/>
            <a:ext cx="7927794" cy="838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Est-ce que je génère plus que ma rémunération cible (une fois les charges payées) ? </a:t>
            </a:r>
          </a:p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Est-ce que je mobilise toute ma rémunération pour mes besoins personnels (projets, vie courante, épargne, retraite) ? </a:t>
            </a:r>
          </a:p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Est-ce que ma fiscalité (IRPP) pèse significativement sur mon cashflow ? </a:t>
            </a:r>
          </a:p>
          <a:p>
            <a:pPr marL="7937" lvl="3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Est-ce que j’ai pour projet dans l’avenir de réinvestir dans mon activité professionnelle pour financer mon développement (ouverture d’un établissement secondaire, embauche d’un ou d’une collaboratrice, préparation d’un projet parentalité ? </a:t>
            </a:r>
          </a:p>
          <a:p>
            <a:pPr marL="7937" lvl="3" indent="0">
              <a:buNone/>
            </a:pP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937" lvl="3" indent="0">
              <a:buNone/>
            </a:pP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937" lvl="3" indent="0">
              <a:buNone/>
            </a:pP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28D9C0D-8797-875A-C1D4-0652D4B4927E}"/>
              </a:ext>
            </a:extLst>
          </p:cNvPr>
          <p:cNvSpPr txBox="1">
            <a:spLocks/>
          </p:cNvSpPr>
          <p:nvPr/>
        </p:nvSpPr>
        <p:spPr>
          <a:xfrm>
            <a:off x="2452912" y="5054146"/>
            <a:ext cx="7812878" cy="4146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 spc="0">
                <a:solidFill>
                  <a:srgbClr val="7897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1" u="sng" kern="1200" baseline="0">
                <a:solidFill>
                  <a:srgbClr val="4A315E"/>
                </a:solidFill>
                <a:uFill>
                  <a:solidFill>
                    <a:srgbClr val="E2B63A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rgbClr val="9F20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8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5600" marR="0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tabLst/>
              <a:defRPr sz="1200" kern="1200">
                <a:solidFill>
                  <a:srgbClr val="7897B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u="none" dirty="0">
                <a:solidFill>
                  <a:srgbClr val="4D2A86"/>
                </a:solidFill>
              </a:rPr>
              <a:t>SI JE REPONDS OUI A DEUX QUESTIONS AU MOINS, IL Y A DE FORTES CHANCES QUE J’AI BESOIN DE ME STRUCTURER</a:t>
            </a:r>
            <a:endParaRPr lang="fr-FR" sz="1800" dirty="0"/>
          </a:p>
        </p:txBody>
      </p:sp>
      <p:pic>
        <p:nvPicPr>
          <p:cNvPr id="15" name="Graphique 14" descr="Badge Tick1 avec un remplissage uni">
            <a:extLst>
              <a:ext uri="{FF2B5EF4-FFF2-40B4-BE49-F238E27FC236}">
                <a16:creationId xmlns:a16="http://schemas.microsoft.com/office/drawing/2014/main" id="{03C0DB28-4263-2888-0564-872FA91CC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93872" y="4889036"/>
            <a:ext cx="914400" cy="914400"/>
          </a:xfrm>
          <a:prstGeom prst="rect">
            <a:avLst/>
          </a:prstGeom>
        </p:spPr>
      </p:pic>
      <p:pic>
        <p:nvPicPr>
          <p:cNvPr id="17" name="Graphique 16" descr="Commentaire, J’aime avec un remplissage uni">
            <a:extLst>
              <a:ext uri="{FF2B5EF4-FFF2-40B4-BE49-F238E27FC236}">
                <a16:creationId xmlns:a16="http://schemas.microsoft.com/office/drawing/2014/main" id="{84F26412-3E22-0530-9AAE-702152C55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93872" y="2218138"/>
            <a:ext cx="914400" cy="914400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E325A827-81EF-BD64-5593-9A02F28F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48474" y="6356350"/>
            <a:ext cx="1343526" cy="365125"/>
          </a:xfrm>
        </p:spPr>
        <p:txBody>
          <a:bodyPr/>
          <a:lstStyle/>
          <a:p>
            <a:r>
              <a:rPr lang="fr-FR" dirty="0"/>
              <a:t>07/03/2025</a:t>
            </a:r>
          </a:p>
        </p:txBody>
      </p:sp>
      <p:sp>
        <p:nvSpPr>
          <p:cNvPr id="19" name="Espace réservé du pied de page 5">
            <a:extLst>
              <a:ext uri="{FF2B5EF4-FFF2-40B4-BE49-F238E27FC236}">
                <a16:creationId xmlns:a16="http://schemas.microsoft.com/office/drawing/2014/main" id="{E829AAF6-5EB0-9D57-7192-EC629D6C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3674" y="6356350"/>
            <a:ext cx="4114800" cy="365125"/>
          </a:xfrm>
        </p:spPr>
        <p:txBody>
          <a:bodyPr/>
          <a:lstStyle/>
          <a:p>
            <a:r>
              <a:rPr lang="fr-FR" b="1" dirty="0"/>
              <a:t>OSER STRUCTURER REUSSIR</a:t>
            </a:r>
          </a:p>
        </p:txBody>
      </p:sp>
    </p:spTree>
    <p:extLst>
      <p:ext uri="{BB962C8B-B14F-4D97-AF65-F5344CB8AC3E}">
        <p14:creationId xmlns:p14="http://schemas.microsoft.com/office/powerpoint/2010/main" val="21069829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1043</Words>
  <Application>Microsoft Macintosh PowerPoint</Application>
  <PresentationFormat>Grand écran</PresentationFormat>
  <Paragraphs>158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0" baseType="lpstr">
      <vt:lpstr>Arial</vt:lpstr>
      <vt:lpstr>Calibri</vt:lpstr>
      <vt:lpstr>Thème Office</vt:lpstr>
      <vt:lpstr>OSER   STRUCTURER  REUSSIR </vt:lpstr>
      <vt:lpstr>LE CONSTAT</vt:lpstr>
      <vt:lpstr>LES CHIFFRES CLEFS</vt:lpstr>
      <vt:lpstr>LES CHIFFRES DU REVENU </vt:lpstr>
      <vt:lpstr>CE QU’ON SAIT </vt:lpstr>
      <vt:lpstr>IDENTIFIER LES INDICATEURS CLEFS</vt:lpstr>
      <vt:lpstr>METTRE EN PLACE LES OUTILS</vt:lpstr>
      <vt:lpstr>MAITRISER LES LEVIERS PERMETTANT DE STRUCTURER MON ACTIVITÉ </vt:lpstr>
      <vt:lpstr>C’EST DIEU QUI DONNE ET C’EST L’URSSAF QUI REPREND</vt:lpstr>
      <vt:lpstr>COMMENT JE FAIS ? </vt:lpstr>
      <vt:lpstr>ADAPTER LA STRUCTURATION DU CABINET AUX ENJEUX DE LA PARENTALITE </vt:lpstr>
      <vt:lpstr>LA PARENTALITE EN CHIFFRES</vt:lpstr>
      <vt:lpstr>LA PARENTALITE ET SES INDEMNITES</vt:lpstr>
      <vt:lpstr>UTILISER MA STRUCTURE POUR PREPARER MON PROJET PARENTALITE</vt:lpstr>
      <vt:lpstr>ANTICIPER LES PERIODES DE TRANSITION PROFESSIONNELLE</vt:lpstr>
      <vt:lpstr>JE SUIS COLLABORATRICE ET JE VEUX M’INSTALLER </vt:lpstr>
      <vt:lpstr>3 2 1 – STRUCTUREZ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Loïc Cerou</dc:creator>
  <cp:lastModifiedBy>Alexandre Coratella</cp:lastModifiedBy>
  <cp:revision>36</cp:revision>
  <dcterms:created xsi:type="dcterms:W3CDTF">2021-06-23T16:30:13Z</dcterms:created>
  <dcterms:modified xsi:type="dcterms:W3CDTF">2025-03-07T00:01:00Z</dcterms:modified>
</cp:coreProperties>
</file>