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B3D"/>
    <a:srgbClr val="25223D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025"/>
  </p:normalViewPr>
  <p:slideViewPr>
    <p:cSldViewPr snapToGrid="0" snapToObjects="1">
      <p:cViewPr varScale="1">
        <p:scale>
          <a:sx n="131" d="100"/>
          <a:sy n="131" d="100"/>
        </p:scale>
        <p:origin x="10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E39B-771D-1D45-9433-AC67BE860CC0}" type="datetimeFigureOut">
              <a:rPr lang="fr-FR" smtClean="0"/>
              <a:t>05/10/2018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20EDB-27EC-DE46-ACF9-277FF86409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36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112813-A5AF-184D-851E-DCF26F51030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C02B3D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48D1-8B1E-E943-83A8-E1D53FD8D511}" type="datetimeFigureOut">
              <a:rPr lang="fr-FR" smtClean="0"/>
              <a:t>05/10/2018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B957-9060-BE43-BD64-80F2214A1C1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B7F165-2731-E24B-A0E5-3A41336C8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629" y="224336"/>
            <a:ext cx="2267151" cy="1336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7482"/>
            <a:ext cx="7886700" cy="4859481"/>
          </a:xfrm>
        </p:spPr>
        <p:txBody>
          <a:bodyPr/>
          <a:lstStyle>
            <a:lvl1pPr marL="228600" indent="-228600">
              <a:buClr>
                <a:srgbClr val="C02B3D"/>
              </a:buClr>
              <a:buFont typeface="Wingdings" pitchFamily="2" charset="2"/>
              <a:buChar char="ü"/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C02B3D"/>
              </a:buClr>
              <a:buFont typeface="Wingdings" pitchFamily="2" charset="2"/>
              <a:buChar char="ü"/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C02B3D"/>
              </a:buClr>
              <a:buFont typeface="Wingdings" pitchFamily="2" charset="2"/>
              <a:buChar char="ü"/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C02B3D"/>
              </a:buClr>
              <a:buFont typeface="Wingdings" pitchFamily="2" charset="2"/>
              <a:buChar char="ü"/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C02B3D"/>
              </a:buClr>
              <a:buFont typeface="Wingdings" pitchFamily="2" charset="2"/>
              <a:buChar char="ü"/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48D1-8B1E-E943-83A8-E1D53FD8D511}" type="datetimeFigureOut">
              <a:rPr lang="fr-FR" smtClean="0"/>
              <a:t>05/10/2018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B957-9060-BE43-BD64-80F2214A1C17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4CD830-2D18-2E49-B92A-9FCFE55D9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7" y="268941"/>
            <a:ext cx="564878" cy="63391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6EB06A1-C9FF-D04F-B955-BB4B85BFBF0B}"/>
              </a:ext>
            </a:extLst>
          </p:cNvPr>
          <p:cNvCxnSpPr/>
          <p:nvPr userDrawn="1"/>
        </p:nvCxnSpPr>
        <p:spPr>
          <a:xfrm>
            <a:off x="1193528" y="841304"/>
            <a:ext cx="7584712" cy="0"/>
          </a:xfrm>
          <a:prstGeom prst="line">
            <a:avLst/>
          </a:prstGeom>
          <a:ln>
            <a:solidFill>
              <a:srgbClr val="C02B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5">
            <a:extLst>
              <a:ext uri="{FF2B5EF4-FFF2-40B4-BE49-F238E27FC236}">
                <a16:creationId xmlns:a16="http://schemas.microsoft.com/office/drawing/2014/main" id="{16C15DD5-BD5E-3946-935C-F99FD74BE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528" y="365127"/>
            <a:ext cx="7584712" cy="4761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C02B3D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2697479"/>
            <a:ext cx="2903220" cy="3479483"/>
          </a:xfrm>
        </p:spPr>
        <p:txBody>
          <a:bodyPr>
            <a:normAutofit/>
          </a:bodyPr>
          <a:lstStyle>
            <a:lvl1pPr marL="228600" indent="-228600">
              <a:buClr>
                <a:srgbClr val="C02B3D"/>
              </a:buClr>
              <a:buFont typeface="Wingdings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C02B3D"/>
              </a:buClr>
              <a:buFont typeface="Wingdings" pitchFamily="2" charset="2"/>
              <a:buChar char="ü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C02B3D"/>
              </a:buClr>
              <a:buFont typeface="Wingdings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48D1-8B1E-E943-83A8-E1D53FD8D511}" type="datetimeFigureOut">
              <a:rPr lang="fr-FR" smtClean="0"/>
              <a:t>05/10/2018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B957-9060-BE43-BD64-80F2214A1C1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e l’image 12">
            <a:extLst>
              <a:ext uri="{FF2B5EF4-FFF2-40B4-BE49-F238E27FC236}">
                <a16:creationId xmlns:a16="http://schemas.microsoft.com/office/drawing/2014/main" id="{7AA550B4-7703-6549-898E-8A654BBE8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49675" y="1497330"/>
            <a:ext cx="4765675" cy="467963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6618149-FB37-8542-8B00-11D79B3D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28" y="365127"/>
            <a:ext cx="7542968" cy="4761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200" kern="1200" dirty="0">
                <a:solidFill>
                  <a:srgbClr val="C02B3D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8A484FF-B711-194D-86D9-BBAA11892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7" y="268941"/>
            <a:ext cx="564878" cy="633918"/>
          </a:xfrm>
          <a:prstGeom prst="rect">
            <a:avLst/>
          </a:prstGeom>
        </p:spPr>
      </p:pic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A385FA39-9039-5E4A-8E88-9FC55DA6E3F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8650" y="1497013"/>
            <a:ext cx="2903538" cy="1039812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cap="all" baseline="0" dirty="0" smtClean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</a:lstStyle>
          <a:p>
            <a:pPr lvl="0"/>
            <a:r>
              <a:rPr lang="fr-FR" dirty="0"/>
              <a:t>Insérer un Sous-titre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37" y="357466"/>
            <a:ext cx="7544159" cy="4761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rgbClr val="C02B3D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8398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lang="fr-FR" sz="2000" kern="1200" cap="all" baseline="0" dirty="0" smtClean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07895"/>
            <a:ext cx="3868340" cy="3684588"/>
          </a:xfrm>
        </p:spPr>
        <p:txBody>
          <a:bodyPr>
            <a:normAutofit/>
          </a:bodyPr>
          <a:lstStyle>
            <a:lvl1pPr marL="228600" indent="-228600">
              <a:buClr>
                <a:srgbClr val="C02B3D"/>
              </a:buClr>
              <a:buFont typeface="Wingdings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C02B3D"/>
              </a:buClr>
              <a:buFont typeface="Wingdings" pitchFamily="2" charset="2"/>
              <a:buChar char="ü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C02B3D"/>
              </a:buClr>
              <a:buFont typeface="Wingdings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C02B3D"/>
              </a:buClr>
              <a:buFont typeface="Wingdings" pitchFamily="2" charset="2"/>
              <a:buChar char="ü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C02B3D"/>
              </a:buClr>
              <a:buFont typeface="Wingdings" pitchFamily="2" charset="2"/>
              <a:buChar char="ü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8398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lang="fr-FR" sz="2000" kern="1200" cap="all" baseline="0" dirty="0" smtClean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7895"/>
            <a:ext cx="3887391" cy="3684588"/>
          </a:xfrm>
        </p:spPr>
        <p:txBody>
          <a:bodyPr>
            <a:normAutofit/>
          </a:bodyPr>
          <a:lstStyle>
            <a:lvl1pPr marL="228600" indent="-228600">
              <a:buClr>
                <a:srgbClr val="C02B3D"/>
              </a:buClr>
              <a:buFont typeface="Wingdings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C02B3D"/>
              </a:buClr>
              <a:buFont typeface="Wingdings" pitchFamily="2" charset="2"/>
              <a:buChar char="ü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C02B3D"/>
              </a:buClr>
              <a:buFont typeface="Wingdings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C02B3D"/>
              </a:buClr>
              <a:buFont typeface="Wingdings" pitchFamily="2" charset="2"/>
              <a:buChar char="ü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C02B3D"/>
              </a:buClr>
              <a:buFont typeface="Wingdings" pitchFamily="2" charset="2"/>
              <a:buChar char="ü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48D1-8B1E-E943-83A8-E1D53FD8D511}" type="datetimeFigureOut">
              <a:rPr lang="fr-FR" smtClean="0"/>
              <a:t>05/10/2018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B957-9060-BE43-BD64-80F2214A1C17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3DB91C-E618-BA47-ACD5-4EC350290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7" y="268941"/>
            <a:ext cx="564878" cy="63391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248D1-8B1E-E943-83A8-E1D53FD8D511}" type="datetimeFigureOut">
              <a:rPr lang="fr-FR" smtClean="0"/>
              <a:t>05/10/2018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B957-9060-BE43-BD64-80F2214A1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55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C02B3D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4199D-3378-404C-9CCE-D91EE11FB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8000" dirty="0"/>
              <a:t>Bilan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9ECCA3-9B6C-4EA2-B86B-E56A68738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251" y="3968956"/>
            <a:ext cx="6164178" cy="17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2F620F5-E73A-42B7-9990-86C5C5AC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317482"/>
            <a:ext cx="8170793" cy="52151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800" b="1" dirty="0"/>
              <a:t>Le Conseil national des barreaux et le ministère de l’Éducation nationale ont organisé la 1ère journée du droit dans les classes de 5ème. </a:t>
            </a:r>
          </a:p>
          <a:p>
            <a:pPr>
              <a:lnSpc>
                <a:spcPct val="150000"/>
              </a:lnSpc>
            </a:pPr>
            <a:r>
              <a:rPr lang="fr-FR" dirty="0"/>
              <a:t>Une journée pour sensibiliser les élèves aux droits et devoirs de chacun,</a:t>
            </a:r>
          </a:p>
          <a:p>
            <a:pPr>
              <a:lnSpc>
                <a:spcPct val="150000"/>
              </a:lnSpc>
            </a:pPr>
            <a:r>
              <a:rPr lang="fr-FR" dirty="0"/>
              <a:t>Une journée nationale en partenariat avec l’association </a:t>
            </a:r>
            <a:r>
              <a:rPr lang="fr-FR" dirty="0" err="1"/>
              <a:t>InitiaDroit</a:t>
            </a:r>
            <a:r>
              <a:rPr lang="fr-FR" dirty="0"/>
              <a:t>, </a:t>
            </a:r>
          </a:p>
          <a:p>
            <a:pPr>
              <a:lnSpc>
                <a:spcPct val="150000"/>
              </a:lnSpc>
            </a:pPr>
            <a:r>
              <a:rPr lang="fr-FR" dirty="0"/>
              <a:t>Dans chaque classe, un échange de 2 heures entre un avocat, un enseignant et ses élèves autour des droits et devoirs de chacun sur les réseaux sociaux,</a:t>
            </a:r>
          </a:p>
          <a:p>
            <a:pPr>
              <a:lnSpc>
                <a:spcPct val="150000"/>
              </a:lnSpc>
            </a:pPr>
            <a:r>
              <a:rPr lang="fr-FR" dirty="0"/>
              <a:t>Un événement en parallèle de la Nuit du droit qui a lieu tous les 4 octobre au Conseil constitutionnel. </a:t>
            </a:r>
            <a:br>
              <a:rPr lang="fr-FR" dirty="0"/>
            </a:b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BC68DC4-5064-4DAC-AA3B-A6E1335A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28" y="325371"/>
            <a:ext cx="7584712" cy="476178"/>
          </a:xfrm>
        </p:spPr>
        <p:txBody>
          <a:bodyPr/>
          <a:lstStyle/>
          <a:p>
            <a:r>
              <a:rPr lang="fr-FR" dirty="0"/>
              <a:t>Contexte </a:t>
            </a:r>
          </a:p>
        </p:txBody>
      </p:sp>
    </p:spTree>
    <p:extLst>
      <p:ext uri="{BB962C8B-B14F-4D97-AF65-F5344CB8AC3E}">
        <p14:creationId xmlns:p14="http://schemas.microsoft.com/office/powerpoint/2010/main" val="190113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644ADDB-FCE6-48E1-B83E-7C067966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chiffré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D137D7-ACE4-4A19-A36C-C4557C8E0166}"/>
              </a:ext>
            </a:extLst>
          </p:cNvPr>
          <p:cNvSpPr txBox="1"/>
          <p:nvPr/>
        </p:nvSpPr>
        <p:spPr>
          <a:xfrm>
            <a:off x="165646" y="964444"/>
            <a:ext cx="8912087" cy="96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2060"/>
                </a:solidFill>
              </a:rPr>
              <a:t>Une 1</a:t>
            </a:r>
            <a:r>
              <a:rPr lang="fr-FR" sz="2000" b="1" baseline="30000" dirty="0">
                <a:solidFill>
                  <a:srgbClr val="002060"/>
                </a:solidFill>
              </a:rPr>
              <a:t>ère</a:t>
            </a:r>
            <a:r>
              <a:rPr lang="fr-FR" sz="2000" b="1" dirty="0">
                <a:solidFill>
                  <a:srgbClr val="002060"/>
                </a:solidFill>
              </a:rPr>
              <a:t> édition nationale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2060"/>
                </a:solidFill>
              </a:rPr>
              <a:t>1350 collèges ( classes de 5</a:t>
            </a:r>
            <a:r>
              <a:rPr lang="fr-FR" sz="2000" b="1" baseline="30000" dirty="0">
                <a:solidFill>
                  <a:srgbClr val="002060"/>
                </a:solidFill>
              </a:rPr>
              <a:t>ème</a:t>
            </a:r>
            <a:r>
              <a:rPr lang="fr-FR" sz="2000" b="1" dirty="0">
                <a:solidFill>
                  <a:srgbClr val="002060"/>
                </a:solidFill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2060"/>
                </a:solidFill>
              </a:rPr>
              <a:t>1500 avocats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2060"/>
                </a:solidFill>
              </a:rPr>
              <a:t>Une mobilisation </a:t>
            </a:r>
            <a:r>
              <a:rPr lang="fr-FR" sz="2000" b="1" dirty="0">
                <a:solidFill>
                  <a:srgbClr val="002060"/>
                </a:solidFill>
              </a:rPr>
              <a:t>nationale</a:t>
            </a:r>
            <a:r>
              <a:rPr lang="fr-FR" sz="2000" dirty="0">
                <a:solidFill>
                  <a:srgbClr val="002060"/>
                </a:solidFill>
              </a:rPr>
              <a:t> et sur </a:t>
            </a:r>
            <a:r>
              <a:rPr lang="fr-FR" sz="2000" b="1" dirty="0">
                <a:solidFill>
                  <a:srgbClr val="002060"/>
                </a:solidFill>
              </a:rPr>
              <a:t>le territoire de l’outre-mer </a:t>
            </a:r>
            <a:r>
              <a:rPr lang="fr-FR" sz="2000" dirty="0">
                <a:solidFill>
                  <a:srgbClr val="002060"/>
                </a:solidFill>
              </a:rPr>
              <a:t>(Guyane, Réunion et Guadeloupe)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2060"/>
                </a:solidFill>
              </a:rPr>
              <a:t>30 académies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2060"/>
                </a:solidFill>
              </a:rPr>
              <a:t>131 barreaux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2060"/>
                </a:solidFill>
              </a:rPr>
              <a:t>80 départements touchés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2060"/>
                </a:solidFill>
              </a:rPr>
              <a:t>Une couverture presse nationale : </a:t>
            </a:r>
          </a:p>
          <a:p>
            <a:pPr lvl="0"/>
            <a:r>
              <a:rPr lang="fr-FR" sz="2000" b="1" dirty="0">
                <a:solidFill>
                  <a:srgbClr val="002060"/>
                </a:solidFill>
              </a:rPr>
              <a:t>	Télé</a:t>
            </a:r>
            <a:r>
              <a:rPr lang="fr-FR" sz="2000" dirty="0">
                <a:solidFill>
                  <a:srgbClr val="002060"/>
                </a:solidFill>
              </a:rPr>
              <a:t> : 6 (</a:t>
            </a:r>
            <a:r>
              <a:rPr lang="fr-FR" sz="2000" i="1" dirty="0">
                <a:solidFill>
                  <a:srgbClr val="002060"/>
                </a:solidFill>
              </a:rPr>
              <a:t>France 3 Ile de France, France 3 National, M6, France 3 Champagne Ardenne, France Info TV</a:t>
            </a:r>
            <a:r>
              <a:rPr lang="fr-FR" sz="2000" dirty="0">
                <a:solidFill>
                  <a:srgbClr val="002060"/>
                </a:solidFill>
              </a:rPr>
              <a:t>). A venir France 4</a:t>
            </a:r>
          </a:p>
          <a:p>
            <a:pPr lvl="0"/>
            <a:r>
              <a:rPr lang="fr-FR" sz="2000" b="1" dirty="0">
                <a:solidFill>
                  <a:srgbClr val="002060"/>
                </a:solidFill>
              </a:rPr>
              <a:t>	Radios</a:t>
            </a:r>
            <a:r>
              <a:rPr lang="fr-FR" sz="2000" dirty="0">
                <a:solidFill>
                  <a:srgbClr val="002060"/>
                </a:solidFill>
              </a:rPr>
              <a:t> : 8 (</a:t>
            </a:r>
            <a:r>
              <a:rPr lang="fr-FR" sz="2000" i="1" dirty="0">
                <a:solidFill>
                  <a:srgbClr val="002060"/>
                </a:solidFill>
              </a:rPr>
              <a:t>Chérie FM, RCF, France Culture x2, France Inter, France Info Radio, Radio Classique</a:t>
            </a:r>
            <a:r>
              <a:rPr lang="fr-FR" sz="2000" dirty="0">
                <a:solidFill>
                  <a:srgbClr val="002060"/>
                </a:solidFill>
              </a:rPr>
              <a:t>) A venir RTL</a:t>
            </a:r>
          </a:p>
          <a:p>
            <a:pPr lvl="0"/>
            <a:r>
              <a:rPr lang="fr-FR" sz="2000" b="1" dirty="0">
                <a:solidFill>
                  <a:srgbClr val="002060"/>
                </a:solidFill>
              </a:rPr>
              <a:t>	Web</a:t>
            </a:r>
            <a:r>
              <a:rPr lang="fr-FR" sz="2000" dirty="0">
                <a:solidFill>
                  <a:srgbClr val="002060"/>
                </a:solidFill>
              </a:rPr>
              <a:t> : une vingtaine de retombées actuellement</a:t>
            </a:r>
          </a:p>
          <a:p>
            <a:pPr>
              <a:lnSpc>
                <a:spcPct val="150000"/>
              </a:lnSpc>
            </a:pPr>
            <a:endParaRPr lang="fr-FR" sz="2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fr-FR" sz="2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fr-FR" sz="2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043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1D1E85E-CC5C-4825-8B11-A2B70E200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7" r="14147" b="2765"/>
          <a:stretch/>
        </p:blipFill>
        <p:spPr>
          <a:xfrm>
            <a:off x="1073426" y="95075"/>
            <a:ext cx="7275444" cy="67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2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124EE0A-1010-4794-82A8-9C6B440AF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610C20-4F85-4CFC-87D2-F2890F46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28" y="153095"/>
            <a:ext cx="7584712" cy="476178"/>
          </a:xfrm>
        </p:spPr>
        <p:txBody>
          <a:bodyPr/>
          <a:lstStyle/>
          <a:p>
            <a:r>
              <a:rPr lang="fr-FR" dirty="0"/>
              <a:t>Une couverture sur les réseaux sociaux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C808A8-C7E5-4934-A0B5-FAEBF4ED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1" y="1223781"/>
            <a:ext cx="4801016" cy="48720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96860E-F215-4E63-B5EF-6DACC4FF5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84" y="930757"/>
            <a:ext cx="4003156" cy="516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7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D56D241-4920-42AD-86BF-25C0B31FA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15480" cy="2838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510B73-E44F-4243-AF0F-A0963F84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" y="2782544"/>
            <a:ext cx="4525006" cy="29626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F7D79C-0B0B-448F-A336-21EC02029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480" y="1219201"/>
            <a:ext cx="4505954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1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AA8DA9A-DC30-4081-9445-2D650EF9F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6" y="53007"/>
            <a:ext cx="4515480" cy="249141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F85365-FB3D-4B0B-8422-A8E7E8A1D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764"/>
            <a:ext cx="4515480" cy="55824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F5A20AF-25BB-46A1-8559-D4B952889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5" y="2436545"/>
            <a:ext cx="3914262" cy="43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8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D4E2BC-2964-4039-B313-297020F3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13"/>
            <a:ext cx="4534533" cy="50584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535065-0EDA-491C-AA8B-8A129D3D8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926" y="-79512"/>
            <a:ext cx="4705599" cy="28094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37CDC3-AB69-47A7-9CE0-DD94C8660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533" y="3398000"/>
            <a:ext cx="4496427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5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90DA840-D4EE-4F86-82C6-20C151D96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1"/>
          <a:stretch/>
        </p:blipFill>
        <p:spPr>
          <a:xfrm>
            <a:off x="26505" y="225290"/>
            <a:ext cx="4628002" cy="49165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7537E8-E6DD-45C9-A50E-EF53596A6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474" y="139155"/>
            <a:ext cx="4525006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7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2018" id="{98539BAD-F49D-484D-B281-BEF2DCBE014C}" vid="{BEC8B4DE-6045-164A-BF6B-F813AFE743E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Presentation-2018</Template>
  <TotalTime>1894</TotalTime>
  <Words>148</Words>
  <Application>Microsoft Office PowerPoint</Application>
  <PresentationFormat>Affichage à l'écran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Futura Medium</vt:lpstr>
      <vt:lpstr>Wingdings</vt:lpstr>
      <vt:lpstr>Thème Office</vt:lpstr>
      <vt:lpstr>Bilan </vt:lpstr>
      <vt:lpstr>Contexte </vt:lpstr>
      <vt:lpstr>Bilan chiffré </vt:lpstr>
      <vt:lpstr>Présentation PowerPoint</vt:lpstr>
      <vt:lpstr>Une couverture sur les réseaux sociaux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</dc:title>
  <dc:creator>Laura LETOURNEUR</dc:creator>
  <cp:lastModifiedBy>Maria-Ester AMORIM DE CARVALHO</cp:lastModifiedBy>
  <cp:revision>17</cp:revision>
  <dcterms:created xsi:type="dcterms:W3CDTF">2018-10-03T14:49:05Z</dcterms:created>
  <dcterms:modified xsi:type="dcterms:W3CDTF">2018-10-05T14:51:55Z</dcterms:modified>
</cp:coreProperties>
</file>